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93717"/>
    <a:srgbClr val="ECF852"/>
    <a:srgbClr val="15063A"/>
    <a:srgbClr val="53050C"/>
    <a:srgbClr val="E70F24"/>
    <a:srgbClr val="97F2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357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7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162CB1-4FA9-4502-AD7A-24FAC6AD0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F2FB3-1F4B-4D78-BA2D-0149BDA7AD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FE02E-618D-4194-B1CD-9CB7A8841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EC164-58F1-4F48-8374-0AF6445EC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07E0E-9C9B-4071-B506-844F1B56E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192CD-FE19-4359-A555-139B23EA3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ACC2B-976B-4F60-8CFF-CD36059B7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3B3D2-1D0F-4081-A754-AFF513FC70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B22DA-DFC4-4214-B40C-8F07827E9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D5618-B3EA-41A9-832F-487886BDA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FFFE3-F171-42B5-8E19-151C4A0C8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54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254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5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5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5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5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0369058-7D08-4301-8DDC-B07119E42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7777163" cy="1484313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  <a:r>
              <a:rPr lang="ru-RU" sz="3600" i="1" smtClean="0">
                <a:solidFill>
                  <a:srgbClr val="53050C"/>
                </a:solidFill>
              </a:rPr>
              <a:t>Заикание – как симптом. Клиника. Коррекция</a:t>
            </a:r>
            <a:r>
              <a:rPr lang="ru-RU" sz="3600" i="1" smtClean="0">
                <a:solidFill>
                  <a:srgbClr val="97F282"/>
                </a:solidFill>
              </a:rPr>
              <a:t>.</a:t>
            </a:r>
            <a:r>
              <a:rPr lang="ru-RU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628775"/>
            <a:ext cx="8748713" cy="5472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ru-RU" sz="2400" smtClean="0"/>
              <a:t>  </a:t>
            </a:r>
            <a:r>
              <a:rPr lang="ru-RU" sz="2400" smtClean="0">
                <a:solidFill>
                  <a:srgbClr val="15063A"/>
                </a:solidFill>
              </a:rPr>
              <a:t>В раннем детском возрасте, когда развитие речи еще не завершено, любая вредность может послужить толчком для возникновения речевых расстройств и, в частности, заикания.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ru-RU" sz="2400" smtClean="0">
                <a:solidFill>
                  <a:srgbClr val="15063A"/>
                </a:solidFill>
              </a:rPr>
              <a:t>    Заикание – нарушение речи, которое не только широко распространено среди детей и взрослых, но оно отличается многообразными причинами возникновения, сложным симптомокомплексом и в ряде случаев невысокой эффективностью лечения.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ru-RU" sz="2400" smtClean="0">
                <a:solidFill>
                  <a:srgbClr val="15063A"/>
                </a:solidFill>
              </a:rPr>
              <a:t>  Необходимо отметить, что современный взгляд на заикание, как в педагогике, так и в медицине, не ограничивается рассмотрением его как изолированного речевого расстройства. Многогранность сущности заикания признают все авторы, ибо доказано, что заикание отражается на многих сторонах личности заикающегося.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503237"/>
          </a:xfrm>
        </p:spPr>
        <p:txBody>
          <a:bodyPr/>
          <a:lstStyle/>
          <a:p>
            <a:pPr eaLnBrk="1" hangingPunct="1"/>
            <a:r>
              <a:rPr lang="ru-RU" sz="2400" smtClean="0">
                <a:effectLst/>
              </a:rPr>
              <a:t>Внешний физиологический симптомом заикания –</a:t>
            </a:r>
            <a:br>
              <a:rPr lang="ru-RU" sz="2400" smtClean="0">
                <a:effectLst/>
              </a:rPr>
            </a:br>
            <a:endParaRPr lang="ru-RU" sz="2400" smtClean="0">
              <a:effectLst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616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Судорога в процессе речевого акта. Их длительность в средних случаях колеблется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пределах от 0,2 секунд до 12,6 секунд. В тяжелых случаях достигают 90 секунд.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   </a:t>
            </a:r>
            <a:r>
              <a:rPr lang="ru-RU" sz="1800" b="1" u="sng" smtClean="0">
                <a:solidFill>
                  <a:srgbClr val="15063A"/>
                </a:solidFill>
              </a:rPr>
              <a:t>Судороги различаются: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53050C"/>
                </a:solidFill>
              </a:rPr>
              <a:t>по форме</a:t>
            </a:r>
            <a:r>
              <a:rPr lang="ru-RU" sz="1800" b="1" smtClean="0"/>
              <a:t>: тонические, клонические и смешанные;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53050C"/>
                </a:solidFill>
              </a:rPr>
              <a:t>по  локализации</a:t>
            </a:r>
            <a:r>
              <a:rPr lang="ru-RU" sz="1800" b="1" smtClean="0"/>
              <a:t>: дыхательные, голосовые, артикуляционные и смешанные;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53050C"/>
                </a:solidFill>
              </a:rPr>
              <a:t>по частоте</a:t>
            </a:r>
            <a:r>
              <a:rPr lang="ru-RU" sz="1800" b="1" smtClean="0"/>
              <a:t>: единственные, множественные, серийные.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/>
              <a:t> При тонических судорогах наблюдается короткое толчкообразное или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длительное спазматическое сокращение мышц — тонус: «т-ополь» ( черта после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буквы обозначает судорожно-затянутое произношение  соответствующего звука).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/>
              <a:t>  При клонических судорогах наблюдается ритмическое, с менее резко выраженным напряжением повторение одних и тех же судорожных движений мышц — клонус: «то-то-тополь». Такими судорогами обычно поражается весь дыхательно -голосо- артикуляционный аппарат.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   </a:t>
            </a:r>
            <a:r>
              <a:rPr lang="ru-RU" sz="1800" b="1" smtClean="0">
                <a:solidFill>
                  <a:srgbClr val="15063A"/>
                </a:solidFill>
              </a:rPr>
              <a:t>В зависимости от преобладания в тех или иных органах речи судороги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>
                <a:solidFill>
                  <a:srgbClr val="15063A"/>
                </a:solidFill>
              </a:rPr>
              <a:t>                             делят на</a:t>
            </a:r>
            <a:r>
              <a:rPr lang="ru-RU" sz="1800" b="1" smtClean="0"/>
              <a:t>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/>
              <a:t> дыхательные, голосовые и  артикуляционные.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08050"/>
            <a:ext cx="9144000" cy="51276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b="0" smtClean="0"/>
              <a:t>            </a:t>
            </a:r>
            <a:br>
              <a:rPr lang="ru-RU" sz="1600" b="0" smtClean="0"/>
            </a:br>
            <a:r>
              <a:rPr lang="ru-RU" sz="1600" b="0" smtClean="0"/>
              <a:t/>
            </a:r>
            <a:br>
              <a:rPr lang="ru-RU" sz="1600" b="0" smtClean="0"/>
            </a:br>
            <a:r>
              <a:rPr lang="ru-RU" sz="1600" b="0" smtClean="0"/>
              <a:t> </a:t>
            </a:r>
            <a:r>
              <a:rPr lang="ru-RU" sz="2000" smtClean="0">
                <a:solidFill>
                  <a:srgbClr val="53050C"/>
                </a:solidFill>
                <a:effectLst/>
              </a:rPr>
              <a:t>Отмечаются три формы нарушения дыхания при заикании:</a:t>
            </a:r>
            <a:br>
              <a:rPr lang="ru-RU" sz="2000" smtClean="0">
                <a:solidFill>
                  <a:srgbClr val="53050C"/>
                </a:solidFill>
                <a:effectLst/>
              </a:rPr>
            </a:br>
            <a:r>
              <a:rPr lang="ru-RU" sz="1600" b="0" smtClean="0"/>
              <a:t>    </a:t>
            </a:r>
            <a:r>
              <a:rPr lang="ru-RU" sz="2000" b="0" smtClean="0"/>
              <a:t>- экспираторная форма (судорожный выдох),</a:t>
            </a:r>
            <a:br>
              <a:rPr lang="ru-RU" sz="2000" b="0" smtClean="0"/>
            </a:br>
            <a:r>
              <a:rPr lang="ru-RU" sz="2000" b="0" smtClean="0"/>
              <a:t>    - инспираторная  форма (судорожный вдох, иногда со всхлипыванием),</a:t>
            </a:r>
            <a:br>
              <a:rPr lang="ru-RU" sz="2000" b="0" smtClean="0"/>
            </a:br>
            <a:r>
              <a:rPr lang="ru-RU" sz="2000" b="0" smtClean="0"/>
              <a:t>    - респираторная  форма (судорожные вдох и выдох, нередко с разрывом слова).</a:t>
            </a:r>
            <a:r>
              <a:rPr lang="ru-RU" sz="4800" smtClean="0"/>
              <a:t/>
            </a:r>
            <a:br>
              <a:rPr lang="ru-RU" sz="4800" smtClean="0"/>
            </a:br>
            <a:r>
              <a:rPr lang="ru-RU" sz="4800" smtClean="0"/>
              <a:t>   </a:t>
            </a:r>
            <a:br>
              <a:rPr lang="ru-RU" sz="4800" smtClean="0"/>
            </a:br>
            <a:endParaRPr lang="ru-RU" sz="48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324975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Судороги в голосовом аппарате характеризуются следующим образом: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     - смыкательная (судорожно сомкнутые голосовые складки не могут своевременно разомкнуться — голос внезапно прерывается, или же образуется клоническая или затяжная судорога — получается блеющий прерывающийся («А-а-аня») или толчкообразный гласный звук («а. а. а.»);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     -  размыкательная (голосовая щель остается открытой — при этом  наблюдается полное безмолвие или шепотная речь);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     -  вокальная, свойственная детям 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r>
              <a:rPr lang="ru-RU" sz="2400" smtClean="0">
                <a:solidFill>
                  <a:srgbClr val="ECF852"/>
                </a:solidFill>
                <a:effectLst/>
              </a:rPr>
              <a:t>В артикуляционном аппарате различаются судороги:</a:t>
            </a:r>
            <a:br>
              <a:rPr lang="ru-RU" sz="2400" smtClean="0">
                <a:solidFill>
                  <a:srgbClr val="ECF852"/>
                </a:solidFill>
                <a:effectLst/>
              </a:rPr>
            </a:br>
            <a:endParaRPr lang="ru-RU" sz="2400" smtClean="0">
              <a:solidFill>
                <a:srgbClr val="ECF852"/>
              </a:solidFill>
              <a:effectLst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39908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губные,</a:t>
            </a:r>
          </a:p>
          <a:p>
            <a:pPr eaLnBrk="1" hangingPunct="1">
              <a:defRPr/>
            </a:pPr>
            <a:r>
              <a:rPr lang="ru-RU" sz="2800" b="1" smtClean="0"/>
              <a:t>язычные,</a:t>
            </a:r>
          </a:p>
          <a:p>
            <a:pPr eaLnBrk="1" hangingPunct="1">
              <a:defRPr/>
            </a:pPr>
            <a:r>
              <a:rPr lang="ru-RU" sz="2800" b="1" smtClean="0"/>
              <a:t>мягкого нёба.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    Чаще и резче они проявляются при произнесении согласных взрывных звуков (к, г, п, б, т. д); реже и менее напряженно — щелевых. На звонких, как более координационно сложных, судороги проявляются чаще, чем на глухих, особенно при их сочетании с гласными, а также в начале слова, возглавляющего фразу, или абзац.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5175"/>
            <a:ext cx="9144000" cy="1428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/>
            </a:r>
            <a:br>
              <a:rPr lang="ru-RU" sz="1600" smtClean="0"/>
            </a:br>
            <a:r>
              <a:rPr lang="ru-RU" sz="1600" smtClean="0"/>
              <a:t> </a:t>
            </a:r>
            <a:r>
              <a:rPr lang="ru-RU" sz="1800" smtClean="0"/>
              <a:t>Следовательно, помимо затруднений, обусловленных фонетической природой самих трудных звуков, большую роль играют грамматические факторы: положение слова </a:t>
            </a:r>
            <a:br>
              <a:rPr lang="ru-RU" sz="1800" smtClean="0"/>
            </a:br>
            <a:r>
              <a:rPr lang="ru-RU" sz="1800" smtClean="0"/>
              <a:t>                               во фразе, структура текста и т. п.</a:t>
            </a:r>
            <a:r>
              <a:rPr lang="ru-RU" smtClean="0"/>
              <a:t> </a:t>
            </a:r>
            <a:br>
              <a:rPr lang="ru-RU" smtClean="0"/>
            </a:br>
            <a:endParaRPr lang="ru-RU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При этом надо учитывать содержание высказывания, так как известно, что заикание усиливается по мере семантического и эмоционального осложнения произносимого: заикаются реже при простом повествовании о хорошо известных вещах, чем при трудных рассуждениях и спорах.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    В проявлениях заикания характерными являются также различные нарушения речевой и общей моторики, которые могут быть </a:t>
            </a:r>
            <a:r>
              <a:rPr lang="ru-RU" sz="2400" b="1" smtClean="0">
                <a:solidFill>
                  <a:srgbClr val="53050C"/>
                </a:solidFill>
              </a:rPr>
              <a:t>насильственными </a:t>
            </a:r>
            <a:r>
              <a:rPr lang="ru-RU" sz="2400" b="1" smtClean="0"/>
              <a:t>(речевые судороги, тики, миоклонусы в мышцах лица, шеи) и </a:t>
            </a:r>
            <a:r>
              <a:rPr lang="ru-RU" sz="2400" b="1" smtClean="0">
                <a:solidFill>
                  <a:srgbClr val="53050C"/>
                </a:solidFill>
              </a:rPr>
              <a:t>произвольными уловками</a:t>
            </a:r>
            <a:r>
              <a:rPr lang="ru-RU" sz="2400" b="1" smtClean="0"/>
              <a:t> (к уловкам относятся вспомогательные движения, к которым прибегают заикающиеся, чтобы замаскировать или облегчить свою трудную речь), а так же отмечается общее моторное напряжение, скованность движений или двигательное беспокойство, расторможенность, дискоординация или вялость, переключаемость и пр.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92150"/>
            <a:ext cx="9144000" cy="2159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smtClean="0">
                <a:solidFill>
                  <a:srgbClr val="003300"/>
                </a:solidFill>
              </a:rPr>
              <a:t>Фиксированность на дефекте и эмоциональное реагирование на дефект.</a:t>
            </a:r>
            <a:r>
              <a:rPr lang="ru-RU" smtClean="0">
                <a:solidFill>
                  <a:srgbClr val="003300"/>
                </a:solidFill>
              </a:rPr>
              <a:t/>
            </a:r>
            <a:br>
              <a:rPr lang="ru-RU" smtClean="0">
                <a:solidFill>
                  <a:srgbClr val="003300"/>
                </a:solidFill>
              </a:rPr>
            </a:br>
            <a:endParaRPr lang="ru-RU" smtClean="0">
              <a:solidFill>
                <a:srgbClr val="0033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507412" cy="5294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В понятие фиксированности на дефекте вкладывается разное содержание: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особое свойство внимания (устойчивое, застревающее, навязчивое, концентрированное),      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осознание дефекта, представление о нем, разное эмоциональное отношение к нему (переживание, тревожность, боязливость, страх).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Определяют  3 варианта эмоционального отношения заикающихся к своему дефекту 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 - безразличное, умеренно-сдержанное и безнадежно-отчаянное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Определяют   3 варианта волевых усилий в борьбе с ним: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 - их отсутствие, наличие и перерастание в навязчивые действия и состояния.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0713"/>
            <a:ext cx="9467850" cy="360362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smtClean="0">
                <a:solidFill>
                  <a:srgbClr val="15063A"/>
                </a:solidFill>
              </a:rPr>
              <a:t>В связи с этим оправдано введение рабочего термина «болезненная фиксация» для</a:t>
            </a:r>
            <a:br>
              <a:rPr lang="ru-RU" sz="1800" smtClean="0">
                <a:solidFill>
                  <a:srgbClr val="15063A"/>
                </a:solidFill>
              </a:rPr>
            </a:br>
            <a:r>
              <a:rPr lang="ru-RU" sz="1800" smtClean="0">
                <a:solidFill>
                  <a:srgbClr val="15063A"/>
                </a:solidFill>
              </a:rPr>
              <a:t>выделения соответственно трех групп заикающихся:</a:t>
            </a:r>
            <a:br>
              <a:rPr lang="ru-RU" sz="1800" smtClean="0">
                <a:solidFill>
                  <a:srgbClr val="15063A"/>
                </a:solidFill>
              </a:rPr>
            </a:br>
            <a:endParaRPr lang="ru-RU" sz="1800" smtClean="0">
              <a:solidFill>
                <a:srgbClr val="15063A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200" smtClean="0">
                <a:solidFill>
                  <a:srgbClr val="53050C"/>
                </a:solidFill>
              </a:rPr>
              <a:t> </a:t>
            </a:r>
            <a:r>
              <a:rPr lang="ru-RU" sz="1400" b="1" smtClean="0">
                <a:solidFill>
                  <a:srgbClr val="53050C"/>
                </a:solidFill>
              </a:rPr>
              <a:t>1. Нулевая степень болезненной фиксации</a:t>
            </a:r>
            <a:r>
              <a:rPr lang="ru-RU" sz="1400" b="1" smtClean="0"/>
              <a:t>: дети не испытывают ущемления от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400" b="1" smtClean="0"/>
              <a:t>       сознания дефекта либо вовсе не замечают его. Отсутствуют элементы стеснения, обидчивости за свою неправильную речь, какие-либо попытки к преодолению дефекта.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b="1" smtClean="0"/>
              <a:t> </a:t>
            </a:r>
            <a:r>
              <a:rPr lang="ru-RU" sz="1400" b="1" smtClean="0">
                <a:solidFill>
                  <a:srgbClr val="53050C"/>
                </a:solidFill>
              </a:rPr>
              <a:t>2.</a:t>
            </a:r>
            <a:r>
              <a:rPr lang="ru-RU" sz="1400" b="1" smtClean="0"/>
              <a:t> </a:t>
            </a:r>
            <a:r>
              <a:rPr lang="ru-RU" sz="1400" b="1" smtClean="0">
                <a:solidFill>
                  <a:srgbClr val="53050C"/>
                </a:solidFill>
              </a:rPr>
              <a:t>Умеренная степень болезненной фиксации</a:t>
            </a:r>
            <a:r>
              <a:rPr lang="ru-RU" sz="1400" b="1" smtClean="0"/>
              <a:t>: старшие школьники и подростки переживают свой дефект, стесняются его, скрывают, прибегают к различным  уловкам, стараются меньше общаться. Они знают о своем заикании, испытывают от этого ряд неудобств, стараются замаскировать свой недостаток. На этой стадии может возникнуть первые признаки логофобии.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400" b="1" smtClean="0"/>
              <a:t> </a:t>
            </a:r>
            <a:r>
              <a:rPr lang="ru-RU" sz="1400" b="1" smtClean="0">
                <a:solidFill>
                  <a:srgbClr val="53050C"/>
                </a:solidFill>
              </a:rPr>
              <a:t>3. Выраженная степень болезненной фиксации</a:t>
            </a:r>
            <a:r>
              <a:rPr lang="ru-RU" sz="1400" b="1" smtClean="0"/>
              <a:t>: у заикающихся переживания по поводу дефекта выливаются в постоянно тягостное чувство неполноценности, когда каждый поступок осмысливается через призму речевой неполноценности. Это чаще всего подростки. Они концентрируют внимание на речевых неудачах, глубоко переживают их, для них характерен уход в болезнь, болезненная мнительность, выраженная логофобия,  страх перед людьми, ситуациями и пр.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400" b="1" smtClean="0"/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200" b="1" smtClean="0"/>
              <a:t>   </a:t>
            </a:r>
            <a:r>
              <a:rPr lang="ru-RU" sz="1600" b="1" smtClean="0"/>
              <a:t>Также имеется прямая зависимость фиксированности на дефекте от возраста детей (или стажа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заикания).   Осознание речевого дефекта, неудачные попытки избавиться от него или хотя бы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замаскировать порождают у заикающихся различные психологические особенности: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уязвимость, беззащитность, боязливость, робость, внушаемость и др.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  Попытки замаскировать речевые трудности порождают у заикающихся различные неречевые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и речевые уловки, которые наблюдаются в общей моторике (движения руками, ногами,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корпусом, головой и др.); реже — в речевой моторике (покусывания кончика языка, нижней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губы, облизывание губ, причмокивание, беззвучное артикулирование звуков и т. д.) в виде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/>
              <a:t>вспомогательных звуков, их сочетаний или слов (эмболы): э, и, ну, вот, да и т. д.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>
                <a:solidFill>
                  <a:srgbClr val="093717"/>
                </a:solidFill>
              </a:rPr>
              <a:t>Эффективность логопедической работы с заикающимися детьми находится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smtClean="0">
                <a:solidFill>
                  <a:srgbClr val="093717"/>
                </a:solidFill>
              </a:rPr>
              <a:t>        обратной  зависимости от разной степени их фиксированности на дефекте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53050C"/>
                </a:solidFill>
              </a:rPr>
              <a:t>Классификация заикания.</a:t>
            </a:r>
            <a:br>
              <a:rPr lang="ru-RU" sz="2800" smtClean="0">
                <a:solidFill>
                  <a:srgbClr val="53050C"/>
                </a:solidFill>
              </a:rPr>
            </a:br>
            <a:r>
              <a:rPr lang="ru-RU" sz="1400" smtClean="0"/>
              <a:t>В большинстве существующих классификаций учитываются общие закономерности заикания детей дошкольного и школьного возраста.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732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По этиологическому признаку:( с учетом клинической картины нарушения)-4  группы: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заикание, сопровождающееся аномалиями в структуре или функции органов, участвующих в речи;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связанное с левшеством;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 по подражанию;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сопровождающееся эмоциональной неустойчивостью и эмоциональными  расстройствами: логофобиями, чувством неполноценности и др.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По анатомо-физиологическому признаку выделяются  2 группы детей: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дети с паллидарным синдромом — отмечаются психофизическая заторможенность, скованность, личностные нарушения, нарушения контакта с окружающими; дети становятся мрачными, не принимают участия в играх;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&gt; дети со стриарным синдромом — им присуща психофизическая заторможенность,  нервно-психические нарушения. Дети подвижны, непоседливы, заиканием не  тяготятся, легко вступают в контакт.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7747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003300"/>
                </a:solidFill>
              </a:rPr>
              <a:t>По психологическому  признаку выделяют</a:t>
            </a:r>
            <a:r>
              <a:rPr lang="ru-RU" sz="2800" smtClean="0"/>
              <a:t>: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092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&gt; детей, у которых следствием заикания явилась неуравновешенность поведения;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&gt; детей, у которых неуравновешенное поведение отмечается с детства и является индивидуальной особенностью их личности, а развитие заикания  способствует усилению их неуравновешенности и появлению черт общей  детской нервности;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&gt; детей с повышенной возбудимостью, в анамнезе которых имеются  неблагоприятные условия внутриутробного развития, родовые травмы,  соматические заболевания, острые и хронические инфекции, сердечно-сосудистые заболевания, эндокринные расстройства, дистрофии;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&gt; детей, у которых до заикания имелись признаки тяжелого невроза, склонность к истерическим реакциям.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</a:t>
            </a:r>
            <a:r>
              <a:rPr lang="ru-RU" sz="2400" b="1" smtClean="0">
                <a:solidFill>
                  <a:srgbClr val="003300"/>
                </a:solidFill>
              </a:rPr>
              <a:t>В зависимости от этиологии и патогенеза выделяют клиническую форму:</a:t>
            </a:r>
            <a:r>
              <a:rPr lang="ru-RU" sz="20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невротическую,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неврозоподобная,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органическое заикание.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В структуре заикания 80% составляет неврозоподобное, 20% — невротическое.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4337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15063A"/>
                </a:solidFill>
              </a:rPr>
              <a:t>Степени  и типы течения заикания:</a:t>
            </a:r>
            <a:r>
              <a:rPr lang="ru-RU" sz="4000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8686800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53050C"/>
                </a:solidFill>
              </a:rPr>
              <a:t>различают три степени заикания: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легкая — заикаются лишь в возбужденном состоянии и при стремлении быстро  высказаться. В этом случае задержки легко преодолеваются;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средняя — в спокойном состоянии и в привычной обстановке говорят легко и  мало заикаются; в эмоциональном состоянии проявляется сильное заикание;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тяжелая — заикаются в течение всей речи, постоянно, с сопутствующими  движениями.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53050C"/>
                </a:solidFill>
              </a:rPr>
              <a:t>выделяются следующие типы течения заикания: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 постоянный— заикание, возникнув, проявляется относительно постоянно в различных формах речи, ситуациях и т.д.;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 волнообразный  — заикание то усиливается, то ослабевает, но до конца  не исчезает;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 рецидивирующий — исчезнув, заикание появляется вновь, т. е наступает рецидив, возврат заикания после довольно длительных периодов свободной, без запинки речи.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188913"/>
            <a:ext cx="9324975" cy="5032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r>
              <a:rPr lang="ru-RU" sz="2800" smtClean="0">
                <a:solidFill>
                  <a:srgbClr val="093717"/>
                </a:solidFill>
                <a:effectLst/>
              </a:rPr>
              <a:t>Развитие невротического заикания</a:t>
            </a:r>
            <a:r>
              <a:rPr lang="ru-RU" sz="4000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686800" cy="61928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Клиника невротического заикания характеризуется: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 ведущим синдромом заикания с преобладанием в начальном периоде заболевания тонической судороги в дыхательно-вокальной мускулатуре с постепенным присоединением тонико-клонических судорог в артикуляционной мускулатуре,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часто отмечаются скрытое повышение тонуса вокальных мышц, выраженное нарушение речевого дыхания, различные сопутствующие речи, дополнительные движения в мышцах лица, шеи и конечностей,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сравнительно быстро, спустя несколько месяцев или 1 — 2 года после возникновения заикания, появляется более или менее выраженная реакция ребенка на дефект речи;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дети начинают замечать его, стесняются говорить в присутствии посторонних, отказываются от устных выступлений на утренниках. Позднее, в школьном возрасте, а особенно часто у подростков возникает страх речи — логофобия, который значительно усиливает заикание при волнении и психическом напряжении, в частности при вы­зове к доске в школе. Выраженная логофобия, наблюдаемая в основном в пубертатном возрасте, может вести к полному отказу подростка от устных ответов в школе, что является источником школьной дезадаптации, снижает уровень усвоения школьной программы и становится дополнительным источником переживаний неполноценности у подростка.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96200" cy="40481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          </a:t>
            </a:r>
            <a:r>
              <a:rPr lang="ru-RU" sz="2400" smtClean="0">
                <a:latin typeface="Arial Black" pitchFamily="34" charset="0"/>
              </a:rPr>
              <a:t>Исторический    аспект.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549275"/>
            <a:ext cx="8629650" cy="6551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Проблему заикания можно считать одной из самых древних в истории развития учения о расстройствах речи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 В древние времена в заикании преимущественно усматривалась болезнь.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 На рубеже 17 - 18 вв. заикание объясняют как следствие несовершенства периферического аппарата речи, или  связывают возникновение заикания с нарушениями в функционировании речевых органов.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В начале 19 столетия  причина заикания кроется в  отклонениях  деятельности периферического   и   центрального    отделов    речевого   аппарата, или большинство исследователей рассматривали заикание как функциональное расстройство в сфере речи, судорожный невроз, определяют его как страдание чисто психическое, выражающееся судорожными движениями в аппарате речи 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 К началу 20 столетия все многообразие понимания механизмов заикания можно свести к трем теоретическим направлениям: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1800" smtClean="0"/>
              <a:t>        Заикание как спастический невроз координации, происходящий от раздражительной слабости речевых центров.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1800" smtClean="0"/>
              <a:t>        Заикание как ассоциативное нарушение психологического характера.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1800" smtClean="0"/>
              <a:t>        Заикание как подсознательное проявление, развивающееся на почве психических травм, различных конфликтов с окружающей средой.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      К 40-м годам и в последующие годы механизм заикания стали рассматривать, опираясь на учение И. П. Павлова о высшей нервной деятельности человека и, в частности, о механизме невроза. При этом одни исследователи      рассматривали заикание как симптом невроза, другие - как особую его форму.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0636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800" smtClean="0"/>
              <a:t>    Невротическое заикание почти всегда сочетается с другими невротическими расстройствами: страхами, колебаниями настроения, - расстройствами сна, тиками, энурезом и т. д., которые нередко предшествуют возникновению заикания.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 Динамика заикания может быть различной. Начальный этап может протекать в форме острой невротической реакции, которая возникает по выходе из аффективно-шоковой реакции, связанной с сильным испугом, особенно в случае развития реактивного мутизма.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 В структуру невротического состояния (логоневроза), помимо заикания, входят астенические, фобические, субдепрессивные, соматовегетативные компоненты.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Течение имеет волнообразный характер с периодическим усилением заикания и сопутствующих ему невротических расстройств под влиянием различных психотравмирующих воздействий и эмоционального напряжения, например в начале школьного обучения, в период экзаменов.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solidFill>
                  <a:srgbClr val="53050C"/>
                </a:solidFill>
              </a:rPr>
              <a:t>Таким образом, для невротической формы заикания характерны следующие особенности: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1. Заикание может появиться в возрасте от 2-х до 6-ти лет.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2. Наличие развернутой фразовой речи до появления нарушения.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3. Преимущественно психогенное начало речевой патологии (психическая острая или хроническая травматизация).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4. Большая зависимость степени судорожных запинок от эмоционального состояния заикающегося и условий речевого общения.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5. Возможность плавной речи при определенных условиях (речь наедине с собой, в условиях эмоционального комфорта, при отвлечении активного внимания от процесса говорения и пр.).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324975" cy="774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r>
              <a:rPr lang="ru-RU" sz="2800" smtClean="0">
                <a:solidFill>
                  <a:srgbClr val="093717"/>
                </a:solidFill>
              </a:rPr>
              <a:t>Развитие неврозоподобного заикания: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 Неврозоподобное заикание (МКБ-10—F98.5) обычно возникает у детей с церебрально-органической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резидуальной недостаточностью, провоцируется соматогенными факторами, иногда провокация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может быть и психогенной.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53050C"/>
                </a:solidFill>
              </a:rPr>
              <a:t>Механизм — неполноценность тех или иных звеньев речедвигательной системы, участвующих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53050C"/>
                </a:solidFill>
              </a:rPr>
              <a:t>организации речи, недостаточная автоматизация моторного звена речи, обычно в сочетании с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53050C"/>
                </a:solidFill>
              </a:rPr>
              <a:t>недостаточностью моторных функций.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Неврозоподобное заикание обычно развивается в возрасте 4—6 лет постепенно на фоне задержки речевого развития, сложной дислалии, характеризуется клонико-тоническими судорогами в артикуляционных мышцах, наличием сопутствующих толчкообразных гиперкинезов. Фиксация личности на речевом дефекте минимальна в дошкольном возрасте, не пользуется специфическими приемами помощи, в речи, как правило, не нарушается коммуникативное использование дефектной речи. Наряду с этим обнаруживаются повышенная истощаемость, инертность психических процессов, некритичность, частые сочетания с тиками лицевой мускулатуры, энурезом и другими неврозоподобными симптомами церебральной резидуально-органической недостаточности.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Ухудшение наступает при интеркуррентных заболеваниях, травмах. В пре- и пубертатный период,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однако, может появиться реакция личности на свой речевой дефект с явлениями логофобии,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/>
              <a:t>невротическое и патохарактерологическое развитие личности на фоне Н. з.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smtClean="0">
                <a:solidFill>
                  <a:srgbClr val="53050C"/>
                </a:solidFill>
              </a:rPr>
              <a:t>Таким образом, для неврозоподобной формы заикания характерно</a:t>
            </a:r>
            <a:r>
              <a:rPr lang="ru-RU" sz="1600" smtClean="0"/>
              <a:t>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1) судорожные запинки появляются у детей в возрасте 3-4 года;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2) появление судорожных запинок совпадает с фазой развития фразовой речи;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3) начало заикания постепенное вне связи с психотравмирующей ситуацией;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4) отсутствие периодов плавной речи и малая зависимость качества речи от речевой ситуации;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5) привлечение активного внимания заикающихся к процессу говорения облегчает речь;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smtClean="0"/>
              <a:t>6) физическое или психическое утомление, соматическая ослабленность ухудшают качество речи.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7032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r>
              <a:rPr lang="ru-RU" sz="2800" smtClean="0"/>
              <a:t>Органическое заикание: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Органическое заикание связано с органическим поражением головного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мозга, резидуальным или прогрессирующим.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 Проявляется гиперкинезом: насильственным сокращением артикуляционных мышц шеи, конечностей, лица, при этом нарушаются фонация и дыхание, имеет место дизартрия.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 Органическое заикание стойкое, резистентное к терапии и логопедической коррекции. Реакция личности, как правило, отсутствует, отмечаются симптомы выраженного органического психосиндрома. При прогрессирующих органических заболеваниях развивается органическая деменция. 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    </a:t>
            </a:r>
            <a:r>
              <a:rPr lang="ru-RU" sz="2000" b="1" smtClean="0">
                <a:solidFill>
                  <a:srgbClr val="15063A"/>
                </a:solidFill>
              </a:rPr>
              <a:t>Выделяются  две формы органического заикания: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    - первая по типу корковой афазии, когда нарушаются системы ассоциативных волокон и страдает внутренняя речь;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    - вторая представляет своеобразную моторную недостаточность речи по  типу дизартрии и связана с поражением подкорковых образований.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    Заикание  у детей  с органическим  поражением  центральной нервной системы проявляется  часто с самого начала  становления речевой функции (именно проявляется, а не появляется).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5588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97F282"/>
                </a:solidFill>
              </a:rPr>
              <a:t>Пути  преодоления  заикания.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686800" cy="5876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При изучении существовавших приемов, средств и методов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преодоления заикания целесообразно рассматривать их 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зависимости от характера рекомендуемых средств воздействия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на заикающегося :</a:t>
            </a:r>
            <a:endParaRPr lang="ru-RU" sz="24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лечебно - оздоровительные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коррекционно-педагогические,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комплексные.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в первом случае – это лечебные меры (терапевтические,  психотерапевтические),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во втором – меры педагогические (логопедические, психологические, воспитательные),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в третьем – различные сочетания лечебного и педагогического воздействия на заикающихся.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       </a:t>
            </a:r>
            <a:r>
              <a:rPr lang="ru-RU" sz="2400" smtClean="0">
                <a:solidFill>
                  <a:srgbClr val="97F282"/>
                </a:solidFill>
              </a:rPr>
              <a:t>С появлением  взглядов на заикание как   на   невротическое  расстройство  некоторые   авторы 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97F282"/>
                </a:solidFill>
              </a:rPr>
              <a:t>    стали    придавать большое  значение в его преодолении   психотерапевтическому  воздействию.      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5588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smtClean="0"/>
              <a:t>Система лечебно–педагогических мер заикания должна составлять :</a:t>
            </a:r>
            <a:r>
              <a:rPr lang="ru-RU" sz="4000" smtClean="0"/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732462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а) логопедические занятия ( логоритмика, система упражнений для дыхания, голоса, артикуляции, различных форм речи); </a:t>
            </a:r>
          </a:p>
          <a:p>
            <a:pPr eaLnBrk="1" hangingPunct="1">
              <a:defRPr/>
            </a:pPr>
            <a:r>
              <a:rPr lang="ru-RU" sz="2800" smtClean="0"/>
              <a:t>б) психотерапевтическое лечение (создание соответствующих условий, окружающих больного, последовательное усложнение речевых занятий, воздействие на настроение больного .); </a:t>
            </a:r>
          </a:p>
          <a:p>
            <a:pPr eaLnBrk="1" hangingPunct="1">
              <a:defRPr/>
            </a:pPr>
            <a:r>
              <a:rPr lang="ru-RU" sz="2800" smtClean="0"/>
              <a:t>в) фармацевтическое и динамическое лечение (медикаменты, физиотерапия, двигательные упражнения).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solidFill>
                  <a:srgbClr val="97F282"/>
                </a:solidFill>
              </a:rPr>
              <a:t>Характер лечения зависит от  продолжительности заболевания и течения болезни.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7032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53050C"/>
                </a:solidFill>
              </a:rPr>
              <a:t>Логопедические мероприятия</a:t>
            </a:r>
            <a:r>
              <a:rPr lang="ru-RU" sz="2800" smtClean="0">
                <a:solidFill>
                  <a:srgbClr val="53050C"/>
                </a:solidFill>
              </a:rPr>
              <a:t>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8686800" cy="5876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</a:t>
            </a:r>
            <a:r>
              <a:rPr lang="ru-RU" sz="1800" b="1" smtClean="0"/>
              <a:t>Логопедическая  часть комплексного подхода составляет коррекционно-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педагогическую (логопедическую) работу, которая включает систему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логопедических занятий, воспитательные мероприятия, логопедическую ритмику, работу с родителями.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Логопедическая работа рассматривается как система коррекционно-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педагогических мероприятий, направленных на гармоничное формирование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 личности и речи ребенка с учетом необходимости преодоления или компенсации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его дефекта.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                 </a:t>
            </a:r>
            <a:r>
              <a:rPr lang="ru-RU" sz="2000" smtClean="0">
                <a:solidFill>
                  <a:srgbClr val="53050C"/>
                </a:solidFill>
              </a:rPr>
              <a:t>К двигательно-речевым средствам логоритмики относятся</a:t>
            </a:r>
            <a:r>
              <a:rPr lang="ru-RU" sz="2000" smtClean="0"/>
              <a:t>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1. Упражнения на развитие фонационного  дыхания.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2. Упражнения на развитие голоса.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3. Упражнения на развитие артикуляции и дикции.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4. Упражнения на развитие координации движений и речи.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5. Упражнения на развитие речевого внимания.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6. Пение.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7. Упражнения на развитие мелкой моторики.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9. Упражнения с предметами.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10. Речевые упражнения.</a:t>
            </a:r>
            <a:endParaRPr lang="ru-RU" sz="1800" b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413" y="277813"/>
            <a:ext cx="9648826" cy="4143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</a:t>
            </a:r>
            <a:r>
              <a:rPr lang="ru-RU" sz="2000" smtClean="0"/>
              <a:t>ПСИХОТЕРАПИЯ ЗАИКАНИЯ: ОТ СКАЗКИ ДО ПСИХОСИНТЕЗА.</a:t>
            </a:r>
            <a:r>
              <a:rPr lang="ru-RU" sz="1800" smtClean="0"/>
              <a:t/>
            </a:r>
            <a:br>
              <a:rPr lang="ru-RU" sz="1800" smtClean="0"/>
            </a:br>
            <a:endParaRPr lang="ru-RU" sz="18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8686800" cy="60928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    Психотерапия  в комплексе лечения заикания  основной  задачей  ставит – оздоровление психики заикающегося – осуществляется через: устранение психогенных нарушений (страха речи и ситуаций, чувства ущемленности и подавленности, навязчивой фиксации на своем речевом расстройстве, многообразных  переживаний в связи с этим) и на перестройку у заикающегося измененного под влиянием дефектной речи социального контакта с окружающими; на формирование умений владеть собой и своей речью, на перестройку своих личностных качеств: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1) воспитание полноценной личности,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2) воспитание здоровой установки на свой недостаток и социальную среду,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3) воздействие на микросоциальную среду.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Воздействие на заикающегося производится посредствам  общей и частной   психотерапии: 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-  Под общей   психотерапией понимается  создание обстановки окружающих в семье,  коллектив, отношение обслуживающего персонала, педагога в школе, режим, игра, общегигиенические мероприятия с родителями.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- Частная  психотерапия – лечебное воздействие словом в виде разъяснения, убеждения, внушения и обучения (индивидуальная, групповая, семейная, аутосуггестивная, аутотренинг, арт. - терапия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9144000" cy="64928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smtClean="0"/>
              <a:t>В психотерапии   первостепенное значение имеет игровая и рисуночная терапия, в ходе которой ребенок изживает страхи, отреагирует прошлые психотравмы, учится взаимодействовать со сверстниками, налаживать нарушенные межличностные отношения.</a:t>
            </a:r>
            <a:r>
              <a:rPr lang="ru-RU" sz="4000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144000" cy="4941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Одним из видов аутосуггестии является метод аутогенной тренировки. Он применяется при лечении различных неврозов. Путем самовнушения по определенной формуле вызывается состояние покоя и мышечного расслабления (релаксация). В дальнейшем проводятся целенаправленные сеансы самовнушения по регуляции тех или иных нарушенных функций организма. В этом плане оно оказывается полезным и при заикании. Заикающийся овладевает способностью вызывать расслабление мышц, особенно лица, шеи, плечевого пояса, и регулировать ритм дыхания, что ослабляет интенсивность судорожных спазмов.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 Для маленьких детей рациональная психотерапия выражается в использовании разнообразных игровых приемов, красочного дидактического материала, труда, музыки, ритмики и пр. эти формы психотерапии тесно смыкаются с психопрофилактикой и психогигиеной.  В связи с незрелостью психики и недостаточной концентрацией внимания у детей дошкольного возраста гипнотерапия и аутогенная тренировка с ними не применяются.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9144000" cy="94456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smtClean="0"/>
              <a:t>Так же  используются сказки, истории, притчи, легенды, метафоры (методы Эриксоновской психотерапии (Милтон Эриксон — известный американский психотерапевт))  - все лучшие сказки народов мира содержат универсальный мудрый архетип: добро побеждает зло; учат быть сильными, бороться и побеждать, что само по себе оказывает мощное лечебное воздействие на любую искалеченную душу – происходит   воздействие  на подсознание и образное мышление,  что в последствии имеет  эффект резонанса.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91440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В числе лечебных сказок,  которые используются и популярны для игровой терапии: «Гадкий утенок», «Золушка», «Серая Шейка», «Волшебник Изумрудного города»… Дети очень любят играть в отважного капитана корабля, преодолевающего шторм, — это образ смелости и решительности. Если предложить ребятам самим распределить роли в сказке «Айболит», то, как правило, самый застенчивый вызывается сыграть пирата, самая примерная и невротичная девочка просит роль Бармалея, а мальчик с гиперактивностью и нарушением поведения — доктора Айболита. Таким образом, дети интуитивно, часто спонтанно, в игре могут отреагировать накопленное напряжение, невротические симптомы. Для пациентов с сопутствующими страхами  (животных, темноты, одиночества) применяются игровые приемы десенсибилизации. Часто вместе с ребенком придумываем сказку или изменяем финал знакомой ему; одна из импровизаций: «Айболит вылечил зубы Бармалею, и тот стал добрым, начал помогать лечить зверей».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800" smtClean="0"/>
              <a:t>   Широко применяется пантомима: жесты, выразительные мимику и взгляды (во время режима молчания и в процессе ролевых игр), это снимает мышечное и нервное напряжение, уменьшает сверхценное отношение к речи.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1412875"/>
            <a:ext cx="9324975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Для детей с проблемами в учебе и низкой мотивацией к ней уместны любые истории об обучении. Приведу одну из них — о том, как маленький мальчик учился кататься на велосипеде, держать руль и сохранять равновесие: «…Сколько, бывало, шишек и синяков набьешь! Но в один прекрасный момент замечаешь, что уже никто не поддерживает за багажник, и ты едешь самостоятельно. Что при этом происходит? Чувствуешь себя великолепно, словно становишься чуточку выше, словно дышится легче и глубже. Плечи поневоле распрямляются, улыбка светится на губах, а глаза так и сияют от счастья! Это чувство радости за себя и гордости за свой успех — такое огромное, что просто не вмещается в тебе, высоко поднимает твою голову, придает новые силы. Запомни эти ощущения. Твоя работа над речью сейчас чем-то похожа на такие моменты в жизни».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Результативны приемы нейролингвистического программирования — как для наведения транса, так и для дезактуализации психотравмы, перепрограммирования личности. В состоянии легкого транса можно отправиться в путешествие по волнам воспоминаний — в ситуации успеха, удачи, когда что-то получалось особенно хорошо (ресурсный транс). Дети с заиканием, у которых развито образное мышление, охотно вспоминают свои положительные эмоции.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7477125" cy="5762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 Определение: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981075"/>
            <a:ext cx="8485188" cy="5688013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/>
              <a:t>Заикание (</a:t>
            </a:r>
            <a:r>
              <a:rPr lang="ru-RU" sz="3600" smtClean="0">
                <a:solidFill>
                  <a:srgbClr val="ECF852"/>
                </a:solidFill>
              </a:rPr>
              <a:t>МКБ-10—F98.5</a:t>
            </a:r>
            <a:r>
              <a:rPr lang="ru-RU" sz="3600" smtClean="0"/>
              <a:t>) —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smtClean="0"/>
              <a:t>    </a:t>
            </a:r>
            <a:r>
              <a:rPr lang="ru-RU" smtClean="0"/>
              <a:t>нарушение ритма, темпа и плавности речи, связанное с судорожной возбудимостью мышц речевого аппарата, при котором нарушаются речевое дыхание и коммуникативная функция речи.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Синонимы</a:t>
            </a:r>
            <a:r>
              <a:rPr lang="en-US" sz="3600" b="1" smtClean="0"/>
              <a:t>: Balbuties, Disphemie, </a:t>
            </a:r>
            <a:r>
              <a:rPr lang="ru-RU" sz="3600" b="1" smtClean="0"/>
              <a:t>        </a:t>
            </a:r>
            <a:r>
              <a:rPr lang="en-US" sz="3600" b="1" smtClean="0"/>
              <a:t>Spasmophemie, Lalonewros.</a:t>
            </a:r>
            <a:endParaRPr lang="ru-RU" sz="3600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15063A"/>
                </a:solidFill>
              </a:rPr>
              <a:t>Заикание это не симптом и не синдром, заболеваний центральной нервной  системы в целом.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277813"/>
            <a:ext cx="9505950" cy="5588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53050C"/>
                </a:solidFill>
              </a:rPr>
              <a:t>ПСИХОСИНТЕЗ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908050"/>
            <a:ext cx="9324975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Психосинтез — метод интеграции личности, направленный на осознание своего истинного «Я».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     В психосинтезе применяют 2 основных метода: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        </a:t>
            </a:r>
            <a:r>
              <a:rPr lang="ru-RU" sz="1800" smtClean="0">
                <a:solidFill>
                  <a:srgbClr val="97F282"/>
                </a:solidFill>
              </a:rPr>
              <a:t>отождествление, работу над субличностями</a:t>
            </a:r>
            <a:r>
              <a:rPr lang="ru-RU" sz="1800" smtClean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Человеку свойственно отождествлять себя с наиболее актуальными элементами личности, предположим, такими: «страдающий спортсмен» (на закате карьеры), «неудачник» и т. д. Подобных субличностей у каждого может быть несколько. Для заикающегося подростка вполне приемлема работа над интеграцией личности; с помощью специальных упражнений уверенную часть его личности удается усилить, а трусливую — ослабить. Можно выбрать идеальную модель личности  (образ человека с красивой свободной речью или образ себя в будущем — с хорошей речью, уверенностью в себе) и визуализировать этот образ, запомнить все черты до мельчайших подробностей, впитать в себя — как ресурс для новых полезных изменений. В дальнейшем — работать над формированием новых качеств с помощью самовнушения или систематической тренировки недостаточно развитых функций — памяти, внимания, воображения, четкой неторопливой плавной речи. Анализ личности приводит в конечном итоге к состоянию внутренней гармонии, самодостаточности.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В психосинтезе огромное значение имеют символы. Во всех культурах мира огонь и вода — символ духовного очищения; раскрытие цветка — символ раскрытия способностей; рост молодого растения — символ развития человека и т. д. –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сеанс  для улучшения речи можно представить как: «</a:t>
            </a:r>
            <a:r>
              <a:rPr lang="ru-RU" sz="1800" smtClean="0">
                <a:solidFill>
                  <a:srgbClr val="ECF852"/>
                </a:solidFill>
              </a:rPr>
              <a:t>Представь, как течет спокойная могучая река по равнине, когда она набирает силу, вобрав в себя ручьи, маленькие речки. Она течет спокойно, плавно, неторопливо. Вот точно так же польется и твоя речь</a:t>
            </a:r>
            <a:r>
              <a:rPr lang="ru-RU" sz="1800" smtClean="0"/>
              <a:t>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4873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093717"/>
                </a:solidFill>
              </a:rPr>
              <a:t>ГЕШТАЛЬТТЕРАПИЯ: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655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Гештальт-терапия эффективна в работе с подростками и взрослыми.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 Когда человек живет прошлым, к нему приходят чувства печали, гнева, разочарования, обиды. Невротик живет либо прошлым, либо строит несбыточные мечты о будущем. Облегчить душу может катарсис — отреагирование эмоций  (например, нужно просто позволить себе поплакать, ведь природа дала нам слезы именно для этого).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Говорим пациентам: осознав какое-то негативное чувство, представьте, что вы погрузили его, как багаж, на отлетающий самолет или отходящий поезд. Примите свое прошлое, как бы горько, печально и одиноко вам ни было. Исполнитесь решимости и желания жить дальше, изменить отношение к жизни. Ищите опору в настоящем. Перемены начинаются с того момента, как вы поняли и приняли себя.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Для гармонизации личности необходимо сосредоточить пациента на ситуации «здесь и сейчас», на простых жизненных вещах. Пациентам очень нравятся упражнения «Сад моей души», «Дом моей души».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    Оказывается, простая работа по наведению порядка в саду или в доме удивительным образом снимает невротические симптомы, упрощает взгляд пациента на свои внутренние проблемы. Многие подростки отмечают после сеансов: «На душе легко, все стало на свои места».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277813"/>
            <a:ext cx="9505950" cy="6302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15063A"/>
                </a:solidFill>
              </a:rPr>
              <a:t>Медикаментозное лечение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  </a:t>
            </a:r>
            <a:r>
              <a:rPr lang="ru-RU" sz="2400" smtClean="0">
                <a:solidFill>
                  <a:srgbClr val="ECF852"/>
                </a:solidFill>
              </a:rPr>
              <a:t>Медикаментозное лечение заикающихся ставят целью: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нормализацию деятельности центральной и вегетативной нервной системы,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нормализацию  речедвигательного аппарата, с  устранением  судорог,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снятие психогенных наслоений, оздоровление организма в целом.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ECF852"/>
                </a:solidFill>
              </a:rPr>
              <a:t>Опыт показывает: используемые  в лечении заикания приемы психотерапии в сочетании с логопедической и психологической коррекцией позволяют пациентам достаточно эффективно преодолеть болезненные симптомы, способствуют дальнейшему личностному росту, улучшению речи, стойкой социальной реабилитации.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5588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smtClean="0"/>
              <a:t>Профилактика заикания: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 В профилактике заикания выделяются три основных направления: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1) предупреждение возникновения заикания у детей;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2) предупреждение хронификации и рецидивов заикания;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3) предупреждение нарушений социальной адаптации.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>  В профилоктической деятельности логопеда большое внимание должно уделяться работе с родителями. В семье детей с факторами риска заикания должны быть созданы условия для нормального соматического и нервно-психического развития ребенка. Сюда относятся: соблюдение режимных моментов, соответствующих возрасту ребенка, правильное питание, избегание соматических и психических перегрузок, создание благоприятного эмоционального климата в семье, согласованные единообразные воспитательные воздействия.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260350"/>
            <a:ext cx="9324975" cy="41433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 </a:t>
            </a:r>
            <a:r>
              <a:rPr lang="ru-RU" sz="2800" smtClean="0">
                <a:solidFill>
                  <a:srgbClr val="15063A"/>
                </a:solidFill>
              </a:rPr>
              <a:t>Выделено несколько групп детей с фактором риска по заиканию.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612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Во-первых, это дети с тревожными чертами характера. Обычно они очень привязаны к матери, реагируют на изменения ее настроения. Такие дети нередко дают реакцию в виде нарушения сна, аппетита, раздражительности, плаксивости в ответ на резкое изменение окружающей среды (помещение в ясли, детский сад, длительное отсутствие матери и т.п.).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Во-вторых, это группа детей с ранним речевым развитием. У таких детей первые слова появляются до 1-го года. В 1,6-1,8 года у них формируется фразовая речь. В 2-2,5 года они начинают говорить развернутыми фразами. Их речевая активность высокая. В этот период в речи у них появляются множественные итерации. Речь протекает часто в период инспираторной фазы дыхания.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В-третьих, это дети с некоторой задержкой речевого развития. Слова у таких детей появляются после 1-го года, чаще всего к 1,3-1,5 годам. Фразовая речь формируется после 3-х лет, фаза ее интенсивного развития падает на возраст 3,6 года. Речь таких детей зачастую невнятна с существенным нарушением звукопроизносительной стороны речи.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В-четвертых, это дети с генетическими факторами риска, т.е. дети с признаками левшества, а также имеющие родственников с заиканием или левшеством (обнаруживается генетическая обусловленность речевой патологии).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Дети, имеющие в ближайшем речевом окружении лиц, страдающих заиканием, подвержены этой речевой патологии чаще, чем другие.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Дети, воспитывающиеся в семьях с двуязычьем также находятся в ситуации риска заикания.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7207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ECF852"/>
                </a:solidFill>
              </a:rPr>
              <a:t>Общими правилами речевого поведения родителей являются следующие: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речь должна быть достаточно плавной, эмоционально-выразительной, умеренной по темпу;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желательно, чтобы речь родителей была четкой;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нельзя говорить с детьми их лепетным языком или искажать звукопроизношение;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речь взрослых не должна быть перегружена труднопроизносимыми для детей словами;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взрослые не должны включать в речь при общении с ребенком сложные лексико-грамматические обороты, фразы по конструкции должны быть достаточно простыми;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при общении с ребенком следует задавать только конкретные вопросы, не торопить с ответом;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-- ребенка нельзя наказывать за погрешности в речи, передразнивать его или раздраженно поправлять. Полезно читать детям стихотворные тексты, соответствующие их возрасту. Дети легко запоминают их, а ритмизованная речь способствует выработке правильных речедвигательных автоматизмов.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324975" cy="4873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ECF852"/>
                </a:solidFill>
              </a:rPr>
              <a:t>Памятка для заикающихся:</a:t>
            </a:r>
            <a:r>
              <a:rPr lang="ru-RU" sz="4000" smtClean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1. Сначала подумай, потом скажи.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2. Вдохни, затем начинай говорить плавно на выдохе.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3. Говори медленно, спокойно, выразительно, ритмично, слитно.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4. Говори смело! Во время разговора всегда смотри на собеседника.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5. Если затрудняешься сказать, сосчитай в уме до 5, а затем начинай говорить, соблюдая правила.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6. Следи за тем, чтобы во время разговора не было сильного напряжения  мышц лица.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7. В свободное время напевай песенки.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8. Поменьше смотри телевизор: переутомление очень вредно для нервной системы.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9. Говори короткими фразами, выдерживай паузы между предложениями.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10.  Декламируй стихи, в узком кругу знакомых людей, или перед зеркалом.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11. Никогда не начинай говорить сразу после бега; отдышись, потом говори.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12. Вдохни и на одном выдохе считай до 5, 10, 12, называй дни недели, месяцы, годы.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13. Разговаривая, помогай себе движением пальцев руки.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14. Играй почаще в мяч, одновременно вслух  считай удары.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/>
              <a:t>15. Слушай спокойную музыку.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9600" dirty="0" smtClean="0">
                <a:solidFill>
                  <a:srgbClr val="ECF852"/>
                </a:solidFill>
              </a:rPr>
              <a:t>Спасибо  за внимание</a:t>
            </a:r>
            <a:r>
              <a:rPr lang="ru-RU" sz="7200" dirty="0" smtClean="0">
                <a:solidFill>
                  <a:srgbClr val="ECF852"/>
                </a:solidFill>
              </a:rPr>
              <a:t>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05263"/>
            <a:ext cx="8229600" cy="21256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12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dirty="0" smtClean="0">
                <a:solidFill>
                  <a:srgbClr val="53050C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0"/>
            <a:ext cx="7477125" cy="4762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            </a:t>
            </a:r>
            <a:r>
              <a:rPr lang="ru-RU" sz="3200" b="0" smtClean="0"/>
              <a:t>Онтогенез речи: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551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 возрасте от </a:t>
            </a:r>
            <a:r>
              <a:rPr lang="ru-RU" sz="2000" b="1" smtClean="0"/>
              <a:t>18 месяцев до 5 лет</a:t>
            </a:r>
            <a:r>
              <a:rPr lang="ru-RU" sz="2000" smtClean="0"/>
              <a:t> происходит интенсивное  развитие речи, формирование  словесных связей в процессе общения.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Постепенно  в процессе онтогенеза осуществляется  переход к усилению функциональной асимметрии  от первоначально симметрических реакций, до 5-7 лет асимметричность неустойчива, что объясняет трудность интеграций,  синтеза  связей  в мозге ребенка -  особенно сказывается на речевой функции.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К 5-7 годам  у человека формируется запрограммированная в конкретных афферентных параметрах  речевая деятельность, имеющая  чрезвычайно  сложную  сенсомоторную  организацию,  с  высшим интегративным центром в коре  больших полушарий головного мозга.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Период  наиболее  интенсивного  развития  речи представляет  особую опасность  в отношении заикания,  период бурного развития речи на 3-м и 4-м году жизни ребенка, когда коммуникативная, познавательная и регулирующая  функции речи быстро развиваются под влиянием  речевого общения со взрослыми. У многих детей в это время  наблюдается  повторение слогов и слов, которое при поверхностном  рассмотрении сходно с заиканием. Но это – физиологическое явление (физиологические итерации), которое связано с недостаточной  автоматизацией речевой моторики. Ситуация усугубляется тем, что взрослые часто обращают  внимание детей  не на те ситуации и травмируют их, вместо того, чтобы  незаметно помочь исправить ошибки. Дети реагируют на такие  недостатки своей речи преимущественно  аффективно.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7956550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0" smtClean="0"/>
              <a:t> </a:t>
            </a:r>
            <a:r>
              <a:rPr lang="ru-RU" sz="2400" b="0" u="sng" smtClean="0">
                <a:solidFill>
                  <a:srgbClr val="53050C"/>
                </a:solidFill>
              </a:rPr>
              <a:t>Если несколько глубже  вникнуть во  взаимосвязь между  возникновением заикания и быстрым развитием  речи, то можно  увидеть  некоторые важные моменты:</a:t>
            </a:r>
            <a:br>
              <a:rPr lang="ru-RU" sz="2400" b="0" u="sng" smtClean="0">
                <a:solidFill>
                  <a:srgbClr val="53050C"/>
                </a:solidFill>
              </a:rPr>
            </a:br>
            <a:endParaRPr lang="ru-RU" sz="2400" b="0" u="sng" smtClean="0">
              <a:solidFill>
                <a:srgbClr val="53050C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8964613" cy="4824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/>
              <a:t>-  в период  бурного развития речи наблюдается  значительное накопление  словарного запаса,(наиболее интенсивное обогащение словаря  наблюдается в период  от 2,5 до 4,5 лет).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/>
              <a:t>- одновременно  с развитием речевой активности  совершенствуются  и общие   двигательные  возможности ребенка, особенно функция рук.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/>
              <a:t>- на последующих  этапах речевого развития дети начинают пользоваться  спряжениями и склонениями (флексиями).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72450" cy="1052513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0" smtClean="0">
                <a:solidFill>
                  <a:srgbClr val="15063A"/>
                </a:solidFill>
              </a:rPr>
              <a:t>    </a:t>
            </a:r>
            <a:r>
              <a:rPr lang="ru-RU" sz="2000" b="0" smtClean="0">
                <a:solidFill>
                  <a:srgbClr val="15063A"/>
                </a:solidFill>
              </a:rPr>
              <a:t>Возможные причины возникновения  патологического заикания.</a:t>
            </a:r>
            <a:br>
              <a:rPr lang="ru-RU" sz="2000" b="0" smtClean="0">
                <a:solidFill>
                  <a:srgbClr val="15063A"/>
                </a:solidFill>
              </a:rPr>
            </a:br>
            <a:r>
              <a:rPr lang="ru-RU" sz="1800" b="0" smtClean="0"/>
              <a:t> </a:t>
            </a:r>
            <a:r>
              <a:rPr lang="ru-RU" sz="1400" b="0" smtClean="0"/>
              <a:t>В основном, придерживаясь традиционных представлений о предрасполагающих и производящих причинах заикания этиологию возникновения заикания можно представить в следующих пунктах: </a:t>
            </a:r>
            <a:br>
              <a:rPr lang="ru-RU" sz="1400" b="0" smtClean="0"/>
            </a:br>
            <a:endParaRPr lang="ru-RU" sz="1400" b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i="1" smtClean="0">
                <a:solidFill>
                  <a:srgbClr val="093717"/>
                </a:solidFill>
              </a:rPr>
              <a:t>1)общая предрасположенность к заиканию, обусловленная развитием ребенка:</a:t>
            </a:r>
            <a:endParaRPr lang="ru-RU" sz="1600" b="1" smtClean="0">
              <a:solidFill>
                <a:srgbClr val="093717"/>
              </a:solidFill>
            </a:endParaRPr>
          </a:p>
          <a:p>
            <a:pPr eaLnBrk="1" hangingPunct="1">
              <a:defRPr/>
            </a:pPr>
            <a:r>
              <a:rPr lang="ru-RU" sz="1800" b="1" smtClean="0"/>
              <a:t>·                      </a:t>
            </a:r>
            <a:r>
              <a:rPr lang="ru-RU" sz="1400" b="1" smtClean="0"/>
              <a:t>   </a:t>
            </a:r>
            <a:r>
              <a:rPr lang="ru-RU" sz="1600" b="1" smtClean="0"/>
              <a:t>возрастные особенности деятельности мозга;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  ускоренное развитие речи;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  социальных условий в развитии речи.</a:t>
            </a:r>
            <a:endParaRPr lang="ru-RU" sz="1600" b="1" i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i="1" smtClean="0">
                <a:solidFill>
                  <a:srgbClr val="093717"/>
                </a:solidFill>
              </a:rPr>
              <a:t>2)индивидуальная предрасположенность ребенка к заиканию:</a:t>
            </a:r>
            <a:endParaRPr lang="ru-RU" sz="1600" b="1" smtClean="0">
              <a:solidFill>
                <a:srgbClr val="093717"/>
              </a:solidFill>
            </a:endParaRPr>
          </a:p>
          <a:p>
            <a:pPr eaLnBrk="1" hangingPunct="1">
              <a:defRPr/>
            </a:pPr>
            <a:r>
              <a:rPr lang="ru-RU" sz="1800" b="1" smtClean="0"/>
              <a:t>·                        </a:t>
            </a:r>
            <a:r>
              <a:rPr lang="ru-RU" sz="1600" b="1" smtClean="0"/>
              <a:t>конституциональной предрасположенности;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 поражения головного мозга в раннем детском возрасте;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 аномальные черты характера;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 наследственные факторы;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 функциональные асимметрии мозга;</a:t>
            </a:r>
          </a:p>
          <a:p>
            <a:pPr eaLnBrk="1" hangingPunct="1">
              <a:defRPr/>
            </a:pPr>
            <a:r>
              <a:rPr lang="ru-RU" sz="1600" b="1" smtClean="0"/>
              <a:t>·                        соматическая ослабленность и инфекционные заболевания.</a:t>
            </a:r>
            <a:endParaRPr lang="ru-RU" sz="1600" b="1" i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600" b="1" i="1" smtClean="0">
                <a:solidFill>
                  <a:srgbClr val="093717"/>
                </a:solidFill>
              </a:rPr>
              <a:t>3)  социальные факторы, способствующие возникновению заикания:</a:t>
            </a:r>
            <a:endParaRPr lang="ru-RU" sz="1600" b="1" smtClean="0">
              <a:solidFill>
                <a:srgbClr val="093717"/>
              </a:solidFill>
            </a:endParaRPr>
          </a:p>
          <a:p>
            <a:pPr eaLnBrk="1" hangingPunct="1">
              <a:defRPr/>
            </a:pPr>
            <a:r>
              <a:rPr lang="ru-RU" sz="1800" b="1" smtClean="0"/>
              <a:t>·                        влияние окружающей среды на ребенка;</a:t>
            </a:r>
          </a:p>
          <a:p>
            <a:pPr eaLnBrk="1" hangingPunct="1">
              <a:defRPr/>
            </a:pPr>
            <a:r>
              <a:rPr lang="ru-RU" sz="1800" b="1" smtClean="0"/>
              <a:t>·                        влияние хронических конфликтных переживаний;</a:t>
            </a:r>
          </a:p>
          <a:p>
            <a:pPr eaLnBrk="1" hangingPunct="1">
              <a:defRPr/>
            </a:pPr>
            <a:r>
              <a:rPr lang="ru-RU" sz="1800" b="1" smtClean="0"/>
              <a:t>·                        неправильного воспитания</a:t>
            </a:r>
            <a:r>
              <a:rPr lang="ru-RU" sz="1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ECF852"/>
                </a:solidFill>
              </a:rPr>
              <a:t>             Важно подчеркнуть, что заикание свойственно детскому возрасту,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ECF852"/>
                </a:solidFill>
              </a:rPr>
              <a:t>       когда развитие речи еще не окончено.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200" smtClean="0">
                <a:solidFill>
                  <a:srgbClr val="ECF852"/>
                </a:solidFill>
              </a:rPr>
              <a:t/>
            </a:r>
            <a:br>
              <a:rPr lang="ru-RU" sz="1200" smtClean="0">
                <a:solidFill>
                  <a:srgbClr val="ECF852"/>
                </a:solidFill>
              </a:rPr>
            </a:br>
            <a:endParaRPr lang="ru-RU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8027988" cy="64928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0" smtClean="0">
                <a:solidFill>
                  <a:srgbClr val="ECF852"/>
                </a:solidFill>
              </a:rPr>
              <a:t>НО!</a:t>
            </a:r>
            <a:r>
              <a:rPr lang="ru-RU" sz="1800" b="0" smtClean="0"/>
              <a:t> </a:t>
            </a:r>
            <a:r>
              <a:rPr lang="ru-RU" sz="1800" b="0" i="1" smtClean="0">
                <a:solidFill>
                  <a:srgbClr val="093717"/>
                </a:solidFill>
              </a:rPr>
              <a:t>Современное комплексное исследование  больных заиканием  разного</a:t>
            </a:r>
            <a:br>
              <a:rPr lang="ru-RU" sz="1800" b="0" i="1" smtClean="0">
                <a:solidFill>
                  <a:srgbClr val="093717"/>
                </a:solidFill>
              </a:rPr>
            </a:br>
            <a:r>
              <a:rPr lang="ru-RU" sz="1800" b="0" i="1" smtClean="0">
                <a:solidFill>
                  <a:srgbClr val="093717"/>
                </a:solidFill>
              </a:rPr>
              <a:t>возраста и с различными  сроками заболевания указывают:</a:t>
            </a:r>
            <a:br>
              <a:rPr lang="ru-RU" sz="1800" b="0" i="1" smtClean="0">
                <a:solidFill>
                  <a:srgbClr val="093717"/>
                </a:solidFill>
              </a:rPr>
            </a:br>
            <a:endParaRPr lang="ru-RU" sz="1800" b="0" i="1" smtClean="0">
              <a:solidFill>
                <a:srgbClr val="093717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 </a:t>
            </a:r>
            <a:r>
              <a:rPr lang="ru-RU" sz="2000" b="1" smtClean="0"/>
              <a:t>- что существенными предпосылками возникновения заикания являются наследственная дефицитарность вегетативной нервной системы и дисфункция гипоталамо-стволовых отделов мозга, развивающиеся как следствие родовых осложнений.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- что ведущей причиной возникновения заикания является действие стрессогенных факторов, которые из-за особенностей развития симпатоадреналовой и гормональной систем наиболее опасно для мальчиков в возрасте от 2 до 5 лет.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-  симптомы, связанные с дисфункцией высших центров вегетативной регуляции на уровне диэнцефальных отделов мозга, усиливались с возрастом и наиболее отчетливо проявлялись у взрослых.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- так же там , где были множественные вегетативные нарушения,  наблюдалась недостаточность черепно-мозговых нервов, в состав которых входят вегетативные волокна (III, IV, VI, VII, IX, Х пар).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 - так же  результаты нейропсихологического обследования  свидетельствуют о преимущественной дефицитарности правополушарных высших психических функций.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0" smtClean="0">
                <a:solidFill>
                  <a:srgbClr val="15063A"/>
                </a:solidFill>
              </a:rPr>
              <a:t>Возникновение заикания -  следствие особенностей  развития симпатоадреналовой и гормональной систем.</a:t>
            </a:r>
            <a:r>
              <a:rPr lang="ru-RU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98613"/>
            <a:ext cx="9144000" cy="5143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Именно на период с 2 до 5 лет — наиболее часто встречающийся возраст возникновения заикания — приходится скачок в развитии симпатоадреналовой системы, а гипоталамус окончательно созревает к 13 — 14 годам, когда заканчивается формирование гипоталамо-гипофизарных нейросекреторных связей.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Преимущественная предрасположенность к нему мальчиков,  указывает на роль половых гормонов в развитии этого заболевания. Действительно, важную роль в реакции организма на стрессовую ситуацию играют надпочечники, и те же структуры в детском возрасте до полового созревания секретируют половые гормоны.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В то же время под контролем мужских гормонов андрогенов активируется рост гортани, удлинение голосовых складок, меняется голос.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Поскольку все эти процессы происходят при участии языкоглоточного ЧМН (IX—Х пары), то можно ожидать, что в условиях стресса, влияющего на состояние гипоталамо-гипофизарно-надпочечникового комплекса, гормональные нарушения приводят к дисфункции гортанно-глоточного аппарата в первую очередь у мальчиков.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4318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 Симптоматика заикания.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smtClean="0"/>
              <a:t> </a:t>
            </a:r>
            <a:r>
              <a:rPr lang="ru-RU" sz="2400" b="1" smtClean="0"/>
              <a:t>В настоящее время условно выделяются две группы симптомов, находящиеся в тесной взаимосвязи: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ECF852"/>
                </a:solidFill>
              </a:rPr>
              <a:t>биологические (физиологические)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ECF852"/>
                </a:solidFill>
              </a:rPr>
              <a:t>социальные (психологические).</a:t>
            </a:r>
            <a:r>
              <a:rPr lang="ru-RU" sz="2400" b="1" smtClean="0"/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 К   физиологическим  симптомам относятся: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    речевые судороги, нарушения ЦНС и физического здоровья, общей и речевой моторики.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 К  психологическим: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    речевые запинки и другие нарушения экспрессивной речи, феномен фиксированности на дефекте, логофобии, уловки и другие психологические особенности.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223</TotalTime>
  <Words>4916</Words>
  <Application>Microsoft Office PowerPoint</Application>
  <PresentationFormat>On-screen Show (4:3)</PresentationFormat>
  <Paragraphs>313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Times New Roman</vt:lpstr>
      <vt:lpstr>Arial</vt:lpstr>
      <vt:lpstr>Wingdings</vt:lpstr>
      <vt:lpstr>Calibri</vt:lpstr>
      <vt:lpstr>Arial Black</vt:lpstr>
      <vt:lpstr>Клен</vt:lpstr>
      <vt:lpstr> Заикание – как симптом. Клиника. Коррекция. </vt:lpstr>
      <vt:lpstr>          Исторический    аспект.</vt:lpstr>
      <vt:lpstr>  Определение: </vt:lpstr>
      <vt:lpstr>             Онтогенез речи:</vt:lpstr>
      <vt:lpstr> Если несколько глубже  вникнуть во  взаимосвязь между  возникновением заикания и быстрым развитием  речи, то можно  увидеть  некоторые важные моменты: </vt:lpstr>
      <vt:lpstr>    Возможные причины возникновения  патологического заикания.  В основном, придерживаясь традиционных представлений о предрасполагающих и производящих причинах заикания этиологию возникновения заикания можно представить в следующих пунктах:  </vt:lpstr>
      <vt:lpstr>НО! Современное комплексное исследование  больных заиканием  разного возраста и с различными  сроками заболевания указывают: </vt:lpstr>
      <vt:lpstr>Возникновение заикания -  следствие особенностей  развития симпатоадреналовой и гормональной систем. </vt:lpstr>
      <vt:lpstr> Симптоматика заикания. </vt:lpstr>
      <vt:lpstr>Внешний физиологический симптомом заикания – </vt:lpstr>
      <vt:lpstr>               Отмечаются три формы нарушения дыхания при заикании:     - экспираторная форма (судорожный выдох),     - инспираторная  форма (судорожный вдох, иногда со всхлипыванием),     - респираторная  форма (судорожные вдох и выдох, нередко с разрывом слова).     </vt:lpstr>
      <vt:lpstr> В артикуляционном аппарате различаются судороги: </vt:lpstr>
      <vt:lpstr>   Следовательно, помимо затруднений, обусловленных фонетической природой самих трудных звуков, большую роль играют грамматические факторы: положение слова                                 во фразе, структура текста и т. п.  </vt:lpstr>
      <vt:lpstr>Фиксированность на дефекте и эмоциональное реагирование на дефект. </vt:lpstr>
      <vt:lpstr>В связи с этим оправдано введение рабочего термина «болезненная фиксация» для выделения соответственно трех групп заикающихся: </vt:lpstr>
      <vt:lpstr>Классификация заикания. В большинстве существующих классификаций учитываются общие закономерности заикания детей дошкольного и школьного возраста. </vt:lpstr>
      <vt:lpstr>По психологическому  признаку выделяют: </vt:lpstr>
      <vt:lpstr>Степени  и типы течения заикания: </vt:lpstr>
      <vt:lpstr> Развитие невротического заикания </vt:lpstr>
      <vt:lpstr>    Невротическое заикание почти всегда сочетается с другими невротическими расстройствами: страхами, колебаниями настроения, - расстройствами сна, тиками, энурезом и т. д., которые нередко предшествуют возникновению заикания.</vt:lpstr>
      <vt:lpstr> Развитие неврозоподобного заикания: </vt:lpstr>
      <vt:lpstr> Органическое заикание:</vt:lpstr>
      <vt:lpstr>Пути  преодоления  заикания.</vt:lpstr>
      <vt:lpstr>Система лечебно–педагогических мер заикания должна составлять : </vt:lpstr>
      <vt:lpstr>Логопедические мероприятия:</vt:lpstr>
      <vt:lpstr> ПСИХОТЕРАПИЯ ЗАИКАНИЯ: ОТ СКАЗКИ ДО ПСИХОСИНТЕЗА. </vt:lpstr>
      <vt:lpstr>В психотерапии   первостепенное значение имеет игровая и рисуночная терапия, в ходе которой ребенок изживает страхи, отреагирует прошлые психотравмы, учится взаимодействовать со сверстниками, налаживать нарушенные межличностные отношения. </vt:lpstr>
      <vt:lpstr>Так же  используются сказки, истории, притчи, легенды, метафоры (методы Эриксоновской психотерапии (Милтон Эриксон — известный американский психотерапевт))  - все лучшие сказки народов мира содержат универсальный мудрый архетип: добро побеждает зло; учат быть сильными, бороться и побеждать, что само по себе оказывает мощное лечебное воздействие на любую искалеченную душу – происходит   воздействие  на подсознание и образное мышление,  что в последствии имеет  эффект резонанса.</vt:lpstr>
      <vt:lpstr>   Широко применяется пантомима: жесты, выразительные мимику и взгляды (во время режима молчания и в процессе ролевых игр), это снимает мышечное и нервное напряжение, уменьшает сверхценное отношение к речи.</vt:lpstr>
      <vt:lpstr>ПСИХОСИНТЕЗ</vt:lpstr>
      <vt:lpstr>ГЕШТАЛЬТТЕРАПИЯ:</vt:lpstr>
      <vt:lpstr>Медикаментозное лечение</vt:lpstr>
      <vt:lpstr>Профилактика заикания:</vt:lpstr>
      <vt:lpstr> Выделено несколько групп детей с фактором риска по заиканию.</vt:lpstr>
      <vt:lpstr>Общими правилами речевого поведения родителей являются следующие:</vt:lpstr>
      <vt:lpstr>Памятка для заикающихся: </vt:lpstr>
      <vt:lpstr>  Спасибо  за внимание.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Заикание – как симптом. Клиника. Коррекция. </dc:title>
  <dc:creator>CЕРГЕЙ</dc:creator>
  <cp:lastModifiedBy>Windows User</cp:lastModifiedBy>
  <cp:revision>17</cp:revision>
  <dcterms:created xsi:type="dcterms:W3CDTF">2010-12-20T21:00:19Z</dcterms:created>
  <dcterms:modified xsi:type="dcterms:W3CDTF">2017-03-30T23:16:50Z</dcterms:modified>
</cp:coreProperties>
</file>