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71" r:id="rId5"/>
    <p:sldId id="263" r:id="rId6"/>
    <p:sldId id="262" r:id="rId7"/>
    <p:sldId id="267" r:id="rId8"/>
    <p:sldId id="264" r:id="rId9"/>
    <p:sldId id="266" r:id="rId10"/>
    <p:sldId id="258" r:id="rId11"/>
    <p:sldId id="268" r:id="rId12"/>
    <p:sldId id="269" r:id="rId13"/>
    <p:sldId id="281" r:id="rId14"/>
    <p:sldId id="270" r:id="rId15"/>
    <p:sldId id="282" r:id="rId16"/>
    <p:sldId id="276" r:id="rId17"/>
    <p:sldId id="278" r:id="rId18"/>
    <p:sldId id="279" r:id="rId19"/>
    <p:sldId id="272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tScript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tScript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tScript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tScript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tScript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tScript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tScript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tScript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tScript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6600CC"/>
    <a:srgbClr val="0066FF"/>
    <a:srgbClr val="0000FF"/>
    <a:srgbClr val="00CCFF"/>
    <a:srgbClr val="FF0000"/>
    <a:srgbClr val="FF6699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5" autoAdjust="0"/>
    <p:restoredTop sz="94645" autoAdjust="0"/>
  </p:normalViewPr>
  <p:slideViewPr>
    <p:cSldViewPr>
      <p:cViewPr>
        <p:scale>
          <a:sx n="114" d="100"/>
          <a:sy n="114" d="100"/>
        </p:scale>
        <p:origin x="-147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6AA64A-5231-4F15-BF68-458BCB4BAA3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blinds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F2D981-4AE2-4DA5-A3AD-C5DDBECB794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blinds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B2B313-F607-478F-A776-322AA880154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blinds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B260A0C-5479-44F9-894A-1E2AB852281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blinds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7C99831-8914-49C0-B0EA-6F718616762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blinds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A957C4-82FC-4B67-B666-46E068BE8A9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blinds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6A587F-5E7C-435F-BF32-B7572475097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blinds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7AC3CE-9BFE-4838-BA88-5A880A691CB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blinds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2C9F2A-213D-4B7F-9164-4E9538D19C6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blinds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76026D-62B2-4EAB-8A5C-C0278551028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blinds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81455A-709D-4119-825A-C398863E760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blinds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FE9953-F594-4311-8E90-3DF5D78A509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blinds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4A3882-80BB-4992-A67C-3DD03CDF4EF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blinds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794A22D0-D252-434C-AE3B-69A82CB7FC38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slow" advTm="5000">
    <p:blinds dir="vert"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eximer.ua/cgi-bin/index.cgi?ext=content&amp;pid=37&amp;lang=1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www.excimerclinic.ru/cgi-bin/index.cgi?ext=content&amp;pid=130&amp;lang=1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jpeg"/><Relationship Id="rId10" Type="http://schemas.openxmlformats.org/officeDocument/2006/relationships/image" Target="../media/image36.png"/><Relationship Id="rId4" Type="http://schemas.openxmlformats.org/officeDocument/2006/relationships/image" Target="../media/image30.jpeg"/><Relationship Id="rId9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hyperlink" Target="http://supercook.ru/za-21.html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upercook.ru/za-23.html" TargetMode="External"/><Relationship Id="rId5" Type="http://schemas.openxmlformats.org/officeDocument/2006/relationships/hyperlink" Target="http://supercook.ru/zz120-01.html" TargetMode="External"/><Relationship Id="rId4" Type="http://schemas.openxmlformats.org/officeDocument/2006/relationships/hyperlink" Target="http://supercook.ru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WordArt 4"/>
          <p:cNvSpPr>
            <a:spLocks noChangeArrowheads="1" noChangeShapeType="1" noTextEdit="1"/>
          </p:cNvSpPr>
          <p:nvPr/>
        </p:nvSpPr>
        <p:spPr bwMode="auto">
          <a:xfrm>
            <a:off x="252413" y="5084763"/>
            <a:ext cx="7632700" cy="15827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28575">
                  <a:solidFill>
                    <a:srgbClr val="3366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3399FF"/>
                    </a:gs>
                    <a:gs pos="100000">
                      <a:srgbClr val="FFFF66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НАРУШЕНИЯ ЗРЕНИЯ У ДЕТЕЙ</a:t>
            </a:r>
          </a:p>
          <a:p>
            <a:pPr algn="ctr"/>
            <a:r>
              <a:rPr lang="ru-RU" sz="3600" kern="10">
                <a:ln w="28575">
                  <a:solidFill>
                    <a:srgbClr val="3366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3399FF"/>
                    </a:gs>
                    <a:gs pos="100000">
                      <a:srgbClr val="FFFF66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 и ИХ ПРОФИЛАКТИКА.</a:t>
            </a:r>
          </a:p>
        </p:txBody>
      </p:sp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323850" y="404813"/>
            <a:ext cx="4754563" cy="10080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66FF"/>
                    </a:gs>
                    <a:gs pos="100000">
                      <a:srgbClr val="FFFF66"/>
                    </a:gs>
                  </a:gsLst>
                  <a:lin ang="5400000" scaled="1"/>
                </a:gra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ГИГИЕНА ЗРЕНИЯ</a:t>
            </a:r>
          </a:p>
        </p:txBody>
      </p:sp>
    </p:spTree>
  </p:cSld>
  <p:clrMapOvr>
    <a:masterClrMapping/>
  </p:clrMapOvr>
  <p:transition spd="slow" advTm="5000">
    <p:blinds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9" name="Picture 9" descr="Цилиндрические линз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84888" y="5157788"/>
            <a:ext cx="2895600" cy="1447800"/>
          </a:xfrm>
          <a:prstGeom prst="rect">
            <a:avLst/>
          </a:prstGeom>
          <a:noFill/>
        </p:spPr>
      </p:pic>
      <p:pic>
        <p:nvPicPr>
          <p:cNvPr id="5139" name="Picture 19" descr="astigmatizm"/>
          <p:cNvPicPr>
            <a:picLocks noGrp="1" noChangeAspect="1" noChangeArrowheads="1"/>
          </p:cNvPicPr>
          <p:nvPr>
            <p:ph/>
          </p:nvPr>
        </p:nvPicPr>
        <p:blipFill>
          <a:blip r:embed="rId4"/>
          <a:srcRect b="13074"/>
          <a:stretch>
            <a:fillRect/>
          </a:stretch>
        </p:blipFill>
        <p:spPr>
          <a:xfrm>
            <a:off x="3995738" y="333375"/>
            <a:ext cx="4895850" cy="2016125"/>
          </a:xfrm>
          <a:noFill/>
          <a:ln/>
        </p:spPr>
      </p:pic>
      <p:pic>
        <p:nvPicPr>
          <p:cNvPr id="5140" name="Picture 20"/>
          <p:cNvPicPr>
            <a:picLocks noChangeAspect="1" noChangeArrowheads="1"/>
          </p:cNvPicPr>
          <p:nvPr/>
        </p:nvPicPr>
        <p:blipFill>
          <a:blip r:embed="rId5"/>
          <a:srcRect l="4121" t="2727" r="2425" b="9273"/>
          <a:stretch>
            <a:fillRect/>
          </a:stretch>
        </p:blipFill>
        <p:spPr bwMode="auto">
          <a:xfrm>
            <a:off x="1692275" y="2565400"/>
            <a:ext cx="4826000" cy="227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179388" y="260350"/>
            <a:ext cx="3744912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00008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При</a:t>
            </a:r>
            <a:r>
              <a:rPr lang="ru-RU" sz="2400" i="1">
                <a:solidFill>
                  <a:srgbClr val="00008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ngelica" pitchFamily="2" charset="0"/>
              </a:rPr>
              <a:t> </a:t>
            </a:r>
            <a:r>
              <a:rPr lang="ru-RU" sz="2400" b="1" i="1" u="sng">
                <a:solidFill>
                  <a:srgbClr val="1C730D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ngelica" pitchFamily="2" charset="0"/>
              </a:rPr>
              <a:t>АСТИГМАТИЗМЕ</a:t>
            </a:r>
            <a:r>
              <a:rPr lang="ru-RU">
                <a:solidFill>
                  <a:srgbClr val="00008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ngelica" pitchFamily="2" charset="0"/>
              </a:rPr>
              <a:t> </a:t>
            </a:r>
            <a:r>
              <a:rPr lang="ru-RU">
                <a:solidFill>
                  <a:srgbClr val="00008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некоторые участки изображения могут фокусироваться на сетчатке, другие - за или перед ней (бывают и более сложные случаи). В результате человек видит искаженное изображение.</a:t>
            </a:r>
          </a:p>
        </p:txBody>
      </p:sp>
      <p:sp>
        <p:nvSpPr>
          <p:cNvPr id="5141" name="Rectangle 21"/>
          <p:cNvSpPr>
            <a:spLocks noChangeArrowheads="1"/>
          </p:cNvSpPr>
          <p:nvPr/>
        </p:nvSpPr>
        <p:spPr bwMode="auto">
          <a:xfrm>
            <a:off x="107950" y="5084763"/>
            <a:ext cx="5976938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2400" b="1" i="1" u="sng">
                <a:solidFill>
                  <a:srgbClr val="3399FF"/>
                </a:solidFill>
              </a:rPr>
              <a:t>КОРРЕКЦИЮ</a:t>
            </a:r>
            <a:r>
              <a:rPr lang="ru-RU" sz="1600"/>
              <a:t>  </a:t>
            </a:r>
            <a:r>
              <a:rPr lang="ru-RU"/>
              <a:t>астигатизма глаза осуществляют с помощью положительных или отрицательных цилиндрических линз. В прописи очков с цилиндрическими линзами указывают положения оси стекла в градусах. (от 0 до 180 градусов). </a:t>
            </a:r>
          </a:p>
        </p:txBody>
      </p:sp>
    </p:spTree>
  </p:cSld>
  <p:clrMapOvr>
    <a:masterClrMapping/>
  </p:clrMapOvr>
  <p:transition spd="slow" advTm="7000">
    <p:blinds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4" descr="Глаукома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825" y="1989138"/>
            <a:ext cx="4608513" cy="2182812"/>
          </a:xfrm>
          <a:prstGeom prst="rect">
            <a:avLst/>
          </a:prstGeom>
          <a:noFill/>
        </p:spPr>
      </p:pic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107950" y="5516563"/>
            <a:ext cx="9036050" cy="125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>
                <a:solidFill>
                  <a:srgbClr val="FF3399"/>
                </a:solidFill>
                <a:latin typeface="Times New Roman" pitchFamily="18" charset="0"/>
              </a:rPr>
              <a:t>На сегодняшний день</a:t>
            </a:r>
            <a:r>
              <a:rPr lang="ru-RU" sz="240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нет методов</a:t>
            </a:r>
            <a:r>
              <a:rPr lang="ru-RU" sz="1600">
                <a:latin typeface="Times New Roman" pitchFamily="18" charset="0"/>
              </a:rPr>
              <a:t>, позволяющих восстановить потерянные функции или </a:t>
            </a:r>
            <a:r>
              <a:rPr lang="ru-RU" sz="20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вернуть зрение</a:t>
            </a:r>
            <a:r>
              <a:rPr lang="ru-RU" sz="1600">
                <a:latin typeface="Times New Roman" pitchFamily="18" charset="0"/>
              </a:rPr>
              <a:t> ослепшим от глаукомы. Но можно с уверенностью сказать, что предотвратить потерю зрения и слепоту можно и должно. Для профилактики глаукомы необходимы периодические осмотры у офтальмолога, особенно это важно после 40 лет. </a:t>
            </a:r>
          </a:p>
        </p:txBody>
      </p:sp>
      <p:pic>
        <p:nvPicPr>
          <p:cNvPr id="31751" name="Picture 7" descr="glaukoma_glaukoma"/>
          <p:cNvPicPr>
            <a:picLocks noGrp="1" noChangeAspect="1" noChangeArrowheads="1"/>
          </p:cNvPicPr>
          <p:nvPr>
            <p:ph/>
          </p:nvPr>
        </p:nvPicPr>
        <p:blipFill>
          <a:blip r:embed="rId5"/>
          <a:srcRect/>
          <a:stretch>
            <a:fillRect/>
          </a:stretch>
        </p:blipFill>
        <p:spPr>
          <a:xfrm>
            <a:off x="4500563" y="3500438"/>
            <a:ext cx="4438650" cy="2159000"/>
          </a:xfrm>
          <a:noFill/>
          <a:ln/>
        </p:spPr>
      </p:pic>
      <p:sp>
        <p:nvSpPr>
          <p:cNvPr id="317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7950" y="188913"/>
            <a:ext cx="9036050" cy="1079500"/>
          </a:xfrm>
          <a:noFill/>
          <a:ln/>
        </p:spPr>
        <p:txBody>
          <a:bodyPr lIns="0" tIns="0" rIns="0" bIns="0"/>
          <a:lstStyle/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sz="1800">
                <a:solidFill>
                  <a:srgbClr val="000080"/>
                </a:solidFill>
              </a:rPr>
              <a:t>	Термин </a:t>
            </a:r>
            <a:r>
              <a:rPr lang="ru-RU" sz="2800" b="1" i="1" u="sng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ГЛАУКОМА </a:t>
            </a:r>
            <a:r>
              <a:rPr lang="ru-RU" sz="1800">
                <a:solidFill>
                  <a:srgbClr val="000080"/>
                </a:solidFill>
              </a:rPr>
              <a:t>объединяет довольно большую группу заболеваний, зачастую разного происхождения и с разным течением. </a:t>
            </a:r>
            <a:r>
              <a:rPr lang="ru-RU" sz="1800">
                <a:solidFill>
                  <a:srgbClr val="0000FF"/>
                </a:solidFill>
              </a:rPr>
              <a:t>В больном  глазу нарушается циркуляция, жидкость накапливается и внутриглазное давление начинает расти. Зрительный нерв и другие структуры глаза испытывают повышенную нагрузку, нарушается кровоснабжение глаза. </a:t>
            </a:r>
            <a:r>
              <a:rPr lang="ru-RU" sz="1800">
                <a:solidFill>
                  <a:srgbClr val="000080"/>
                </a:solidFill>
              </a:rPr>
              <a:t>При отсутствии лечения исход у этих, казалось бы совершенно непохожих, заболеваний один - атрофия зрительного нерва и слепота. </a:t>
            </a:r>
            <a:r>
              <a:rPr lang="ru-RU" sz="1800">
                <a:solidFill>
                  <a:srgbClr val="0000FF"/>
                </a:solidFill>
              </a:rPr>
              <a:t/>
            </a:r>
            <a:br>
              <a:rPr lang="ru-RU" sz="1800">
                <a:solidFill>
                  <a:srgbClr val="0000FF"/>
                </a:solidFill>
              </a:rPr>
            </a:br>
            <a:endParaRPr lang="ru-RU" sz="180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ru-RU" sz="1800"/>
          </a:p>
        </p:txBody>
      </p:sp>
    </p:spTree>
  </p:cSld>
  <p:clrMapOvr>
    <a:masterClrMapping/>
  </p:clrMapOvr>
  <p:transition spd="slow" advTm="10000">
    <p:blinds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74675" y="333375"/>
            <a:ext cx="8569325" cy="1582738"/>
          </a:xfrm>
        </p:spPr>
        <p:txBody>
          <a:bodyPr/>
          <a:lstStyle/>
          <a:p>
            <a:pPr algn="ctr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b="1" i="1" u="sng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КАТАРАКТА-</a:t>
            </a:r>
            <a:r>
              <a:rPr lang="ru-RU" sz="2000">
                <a:solidFill>
                  <a:srgbClr val="000080"/>
                </a:solidFill>
              </a:rPr>
              <a:t> заболевание, при котором хрусталик глаза теряет прозрачность. Помутнение служит препятствием на пути световых лучей от предметов, при нормальном зрении свободно попадающих в глаз. Поэтому при катаракте один из основных симптомов - ухудшение зрения. </a:t>
            </a:r>
            <a:endParaRPr lang="ru-RU" sz="2000"/>
          </a:p>
          <a:p>
            <a:pPr>
              <a:lnSpc>
                <a:spcPct val="80000"/>
              </a:lnSpc>
            </a:pPr>
            <a:endParaRPr lang="ru-RU" sz="2000"/>
          </a:p>
        </p:txBody>
      </p:sp>
      <p:pic>
        <p:nvPicPr>
          <p:cNvPr id="33797" name="Picture 5" descr="katarakta"/>
          <p:cNvPicPr>
            <a:picLocks noGrp="1" noChangeAspect="1" noChangeArrowheads="1"/>
          </p:cNvPicPr>
          <p:nvPr>
            <p:ph/>
          </p:nvPr>
        </p:nvPicPr>
        <p:blipFill>
          <a:blip r:embed="rId3"/>
          <a:srcRect/>
          <a:stretch>
            <a:fillRect/>
          </a:stretch>
        </p:blipFill>
        <p:spPr>
          <a:xfrm>
            <a:off x="2339975" y="1989138"/>
            <a:ext cx="5086350" cy="2409825"/>
          </a:xfrm>
          <a:noFill/>
          <a:ln/>
        </p:spPr>
      </p:pic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468313" y="4851400"/>
            <a:ext cx="8091487" cy="164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/>
              <a:t>В современных офтальмологических центрах и клиниках </a:t>
            </a:r>
            <a:r>
              <a:rPr lang="ru-RU" sz="2400" b="1" i="1" u="sng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лечение катаракты</a:t>
            </a:r>
            <a:r>
              <a:rPr lang="ru-RU"/>
              <a:t> осуществляется при помощи методики </a:t>
            </a:r>
            <a:r>
              <a:rPr lang="ru-RU" i="1">
                <a:solidFill>
                  <a:srgbClr val="00CCFF"/>
                </a:solidFill>
                <a:hlinkClick r:id="rId4"/>
              </a:rPr>
              <a:t>ультразвуковой факоэмульсификации</a:t>
            </a:r>
            <a:r>
              <a:rPr lang="ru-RU"/>
              <a:t> с имплантацией искусственной интраокулярной линзы. Такая операция заключается в замене мутного, пораженного катарактой хрусталика искусственной интраокулярной линзой. </a:t>
            </a:r>
          </a:p>
        </p:txBody>
      </p:sp>
    </p:spTree>
  </p:cSld>
  <p:clrMapOvr>
    <a:masterClrMapping/>
  </p:clrMapOvr>
  <p:transition spd="slow" advTm="5000">
    <p:blinds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296863"/>
            <a:ext cx="8064500" cy="730250"/>
          </a:xfrm>
          <a:noFill/>
          <a:ln/>
        </p:spPr>
        <p:txBody>
          <a:bodyPr lIns="0" tIns="0" rIns="0" bIns="0">
            <a:spAutoFit/>
          </a:bodyPr>
          <a:lstStyle/>
          <a:p>
            <a:r>
              <a:rPr lang="ru-RU" sz="2400" b="1">
                <a:solidFill>
                  <a:srgbClr val="FF0000"/>
                </a:solidFill>
              </a:rPr>
              <a:t>В чем причины нарушения зрения у многих людей?</a:t>
            </a:r>
            <a:br>
              <a:rPr lang="ru-RU" sz="2400" b="1">
                <a:solidFill>
                  <a:srgbClr val="FF0000"/>
                </a:solidFill>
              </a:rPr>
            </a:br>
            <a:endParaRPr lang="ru-RU" sz="2400" b="1">
              <a:solidFill>
                <a:srgbClr val="FF0000"/>
              </a:solidFill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125538"/>
            <a:ext cx="8364537" cy="5543550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ru-RU" sz="1200"/>
              <a:t>	</a:t>
            </a:r>
            <a:r>
              <a:rPr lang="ru-RU" sz="19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 первую очередь - интенсивный ритм жизни, постоянные стрессы, перегрузки. 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ru-RU" sz="1900" b="1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19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Стоит добавить сюда телевизор и компьютер. Очень многие проводят все свое свободное время у экранов и мониторов, не задумываясь о том, насколько это вредно для зрения. 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ru-RU" sz="1900" b="1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19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Да и чтение, лежа или в транспорте! Глаза постоянно пытаются сфокусироваться на изображении букв, но всевозможные толчки в транспорте, плохое освещение, отвлекающие сильные световые и зрительные раздражители препятствуют этому. В результате возникает прогрессирующая миопия, которая приводит к отслоению сетчатки и поражению зрительного нерва и полной потере зрения.</a:t>
            </a:r>
            <a:br>
              <a:rPr lang="ru-RU" sz="19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9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19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9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 следует забывать и о негативном влиянии курения. Замечено, что к старости курильщики чаще и в большей степени страдают различными дегенеративными заболеваниями, ведущими к полной потере зрения в результате поражения глазного дня.</a:t>
            </a:r>
            <a:br>
              <a:rPr lang="ru-RU" sz="19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1900" b="1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slow" advTm="15000">
    <p:blinds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96" name="Picture 56" descr="26_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59113" y="2060575"/>
            <a:ext cx="2582862" cy="2884488"/>
          </a:xfrm>
          <a:prstGeom prst="rect">
            <a:avLst/>
          </a:prstGeom>
          <a:noFill/>
        </p:spPr>
      </p:pic>
      <p:sp>
        <p:nvSpPr>
          <p:cNvPr id="35844" name="WordArt 4"/>
          <p:cNvSpPr>
            <a:spLocks noChangeArrowheads="1" noChangeShapeType="1" noTextEdit="1"/>
          </p:cNvSpPr>
          <p:nvPr/>
        </p:nvSpPr>
        <p:spPr bwMode="auto">
          <a:xfrm>
            <a:off x="468313" y="404813"/>
            <a:ext cx="8353425" cy="50482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3600" kern="10" spc="-18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ПРИЧИНЫ НАРУШЕНИЯ ЗРЕНИЯ</a:t>
            </a:r>
          </a:p>
        </p:txBody>
      </p:sp>
      <p:pic>
        <p:nvPicPr>
          <p:cNvPr id="35873" name="Picture 33" descr="d126fb9f2ea5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492500" y="981075"/>
            <a:ext cx="1935163" cy="1352550"/>
          </a:xfrm>
          <a:noFill/>
          <a:ln/>
        </p:spPr>
      </p:pic>
      <p:pic>
        <p:nvPicPr>
          <p:cNvPr id="35874" name="Picture 34" descr="HIMPRICE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468313" y="2636838"/>
            <a:ext cx="2160587" cy="1544637"/>
          </a:xfrm>
          <a:noFill/>
          <a:ln/>
        </p:spPr>
      </p:pic>
      <p:pic>
        <p:nvPicPr>
          <p:cNvPr id="35877" name="Picture 37" descr="Рисунок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5"/>
          <a:srcRect/>
          <a:stretch>
            <a:fillRect/>
          </a:stretch>
        </p:blipFill>
        <p:spPr>
          <a:xfrm>
            <a:off x="971550" y="1125538"/>
            <a:ext cx="1944688" cy="1284287"/>
          </a:xfrm>
          <a:noFill/>
          <a:ln/>
        </p:spPr>
      </p:pic>
      <p:pic>
        <p:nvPicPr>
          <p:cNvPr id="35886" name="Picture 46"/>
          <p:cNvPicPr>
            <a:picLocks noChangeAspect="1" noChangeArrowheads="1"/>
          </p:cNvPicPr>
          <p:nvPr/>
        </p:nvPicPr>
        <p:blipFill>
          <a:blip r:embed="rId6" cstate="print"/>
          <a:srcRect r="3595"/>
          <a:stretch>
            <a:fillRect/>
          </a:stretch>
        </p:blipFill>
        <p:spPr bwMode="auto">
          <a:xfrm>
            <a:off x="5867400" y="1125538"/>
            <a:ext cx="187325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89" name="Picture 49"/>
          <p:cNvPicPr>
            <a:picLocks noChangeAspect="1" noChangeArrowheads="1"/>
          </p:cNvPicPr>
          <p:nvPr/>
        </p:nvPicPr>
        <p:blipFill>
          <a:blip r:embed="rId7"/>
          <a:srcRect l="3201" r="3201"/>
          <a:stretch>
            <a:fillRect/>
          </a:stretch>
        </p:blipFill>
        <p:spPr bwMode="auto">
          <a:xfrm>
            <a:off x="468313" y="4437063"/>
            <a:ext cx="2089150" cy="148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87" name="Picture 4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555875" y="4868863"/>
            <a:ext cx="223202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90" name="Picture 50"/>
          <p:cNvPicPr>
            <a:picLocks noChangeAspect="1" noChangeArrowheads="1"/>
          </p:cNvPicPr>
          <p:nvPr/>
        </p:nvPicPr>
        <p:blipFill>
          <a:blip r:embed="rId9"/>
          <a:srcRect l="22693" r="2646"/>
          <a:stretch>
            <a:fillRect/>
          </a:stretch>
        </p:blipFill>
        <p:spPr bwMode="auto">
          <a:xfrm>
            <a:off x="6156325" y="2708275"/>
            <a:ext cx="2016125" cy="160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91" name="Picture 51"/>
          <p:cNvPicPr>
            <a:picLocks noChangeAspect="1" noChangeArrowheads="1"/>
          </p:cNvPicPr>
          <p:nvPr/>
        </p:nvPicPr>
        <p:blipFill>
          <a:blip r:embed="rId10" cstate="print"/>
          <a:srcRect r="2928"/>
          <a:stretch>
            <a:fillRect/>
          </a:stretch>
        </p:blipFill>
        <p:spPr bwMode="auto">
          <a:xfrm>
            <a:off x="5148263" y="5084763"/>
            <a:ext cx="100012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92" name="Picture 52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659563" y="4652963"/>
            <a:ext cx="1512887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Tm="5000">
    <p:blinds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62" name="Picture 6"/>
          <p:cNvPicPr>
            <a:picLocks noChangeAspect="1" noChangeArrowheads="1"/>
          </p:cNvPicPr>
          <p:nvPr/>
        </p:nvPicPr>
        <p:blipFill>
          <a:blip r:embed="rId3"/>
          <a:srcRect r="1709"/>
          <a:stretch>
            <a:fillRect/>
          </a:stretch>
        </p:blipFill>
        <p:spPr bwMode="auto">
          <a:xfrm>
            <a:off x="250825" y="4005263"/>
            <a:ext cx="3744913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0661" name="Picture 5"/>
          <p:cNvPicPr>
            <a:picLocks noChangeAspect="1" noChangeArrowheads="1"/>
          </p:cNvPicPr>
          <p:nvPr/>
        </p:nvPicPr>
        <p:blipFill>
          <a:blip r:embed="rId4"/>
          <a:srcRect r="3474"/>
          <a:stretch>
            <a:fillRect/>
          </a:stretch>
        </p:blipFill>
        <p:spPr bwMode="auto">
          <a:xfrm>
            <a:off x="6659563" y="2565400"/>
            <a:ext cx="2160587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0660" name="Picture 4"/>
          <p:cNvPicPr>
            <a:picLocks noChangeAspect="1" noChangeArrowheads="1"/>
          </p:cNvPicPr>
          <p:nvPr/>
        </p:nvPicPr>
        <p:blipFill>
          <a:blip r:embed="rId5"/>
          <a:srcRect r="2834"/>
          <a:stretch>
            <a:fillRect/>
          </a:stretch>
        </p:blipFill>
        <p:spPr bwMode="auto">
          <a:xfrm>
            <a:off x="250825" y="188913"/>
            <a:ext cx="2449513" cy="168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476250"/>
            <a:ext cx="8435975" cy="6121400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4000" b="1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Глазные болезни и потерю зрения можно предотвратить. </a:t>
            </a:r>
          </a:p>
          <a:p>
            <a:pPr algn="ctr">
              <a:buFontTx/>
              <a:buNone/>
            </a:pPr>
            <a:r>
              <a:rPr lang="ru-RU" sz="4000" b="1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Для этого нужно регулярно (хотя бы один раз в три года) посещать окулиста и определять остроту зрения. Особенно это необходимо делать водителям и людям, работающим с компьютерами.</a:t>
            </a:r>
            <a:r>
              <a:rPr lang="ru-RU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endParaRPr lang="ru-RU" sz="4000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slow" advTm="5000">
    <p:blinds dir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5" name="Picture 5" descr="Рисунок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476375" y="1628775"/>
            <a:ext cx="6604000" cy="4525963"/>
          </a:xfrm>
          <a:noFill/>
          <a:ln/>
        </p:spPr>
      </p:pic>
      <p:sp>
        <p:nvSpPr>
          <p:cNvPr id="61448" name="Text Box 8"/>
          <p:cNvSpPr txBox="1">
            <a:spLocks noChangeArrowheads="1"/>
          </p:cNvSpPr>
          <p:nvPr/>
        </p:nvSpPr>
        <p:spPr bwMode="auto">
          <a:xfrm>
            <a:off x="0" y="188913"/>
            <a:ext cx="8928100" cy="639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 anchorCtr="1">
            <a:spAutoFit/>
          </a:bodyPr>
          <a:lstStyle/>
          <a:p>
            <a:pPr algn="ctr"/>
            <a:r>
              <a:rPr lang="ru-RU" sz="11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ОБЩИЕ РЕКОМЕНДАЦИИ по ПИТАНИЮ ДЛЯ ДЕТЕЙ И ВЗРОСЛЫХ: </a:t>
            </a:r>
          </a:p>
          <a:p>
            <a:pPr algn="ctr"/>
            <a:r>
              <a:rPr lang="ru-RU" sz="11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  </a:t>
            </a:r>
          </a:p>
          <a:p>
            <a:pPr algn="ctr"/>
            <a:r>
              <a:rPr lang="ru-RU" sz="11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1. Старайтесь ИСКЛЮЧИТЬ для своей пищи возможно большее количество стадий ПРОМЫШЛЕННОЙ ОБРАБОТКИ, на которых продукты фальсифицируются (любые готовые продукты, консервы), нанося затем вред вашему здоровью, самочувствию и состоянию кошелька. </a:t>
            </a:r>
          </a:p>
          <a:p>
            <a:pPr algn="ctr"/>
            <a:r>
              <a:rPr lang="ru-RU" sz="11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  </a:t>
            </a:r>
          </a:p>
          <a:p>
            <a:pPr algn="ctr"/>
            <a:r>
              <a:rPr lang="ru-RU" sz="11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2. Приобретайте только САМЫЕ ИСХОДНЫЕ СЫРЫЕ ПРОДУКТЫ (мясо и рыбу — только куском) и </a:t>
            </a:r>
            <a:r>
              <a:rPr lang="ru-RU" sz="1100" b="1" u="sng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hlinkClick r:id="rId4"/>
              </a:rPr>
              <a:t>готовьте из них свою самую разнообразную пищу самостоятельно</a:t>
            </a:r>
            <a:r>
              <a:rPr lang="ru-RU" sz="11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. </a:t>
            </a:r>
          </a:p>
          <a:p>
            <a:pPr algn="ctr"/>
            <a:r>
              <a:rPr lang="ru-RU" sz="11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  </a:t>
            </a:r>
          </a:p>
          <a:p>
            <a:pPr algn="ctr"/>
            <a:r>
              <a:rPr lang="ru-RU" sz="11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3. Кисломолочные продукты, особенно для детей, </a:t>
            </a:r>
            <a:r>
              <a:rPr lang="ru-RU" sz="1100" b="1" u="sng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hlinkClick r:id="rId5"/>
              </a:rPr>
              <a:t>готовьте только сами из приобретенного молока</a:t>
            </a:r>
            <a:r>
              <a:rPr lang="ru-RU" sz="11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. (Более 70% этих продуктов, поступающих в российскую продажу, тоже фальсифицированы.) </a:t>
            </a:r>
          </a:p>
          <a:p>
            <a:pPr algn="ctr"/>
            <a:r>
              <a:rPr lang="ru-RU" sz="11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  </a:t>
            </a:r>
          </a:p>
          <a:p>
            <a:pPr algn="ctr"/>
            <a:r>
              <a:rPr lang="ru-RU" sz="11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4. В питании недопустим маргарин — источник токсичных трансжиров, возникающих при химической гидрогенизации растительных масел. С 1 января 2008 года маргарин ЗАПРЕЩЕН и в питании военнослужащих Российской Армии. </a:t>
            </a:r>
          </a:p>
          <a:p>
            <a:pPr algn="ctr"/>
            <a:r>
              <a:rPr lang="ru-RU" sz="11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  </a:t>
            </a:r>
          </a:p>
          <a:p>
            <a:pPr algn="ctr"/>
            <a:r>
              <a:rPr lang="ru-RU" sz="11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5. Из жиров 70% должны быть животные (преимущественно молочный жир и свиной жир — особенно незаменимый при бронхо-легочных заболеваниях и их профилактике!), 30% — растительные (желательны только подсолнечное и оливковое масла). </a:t>
            </a:r>
          </a:p>
          <a:p>
            <a:pPr algn="ctr"/>
            <a:r>
              <a:rPr lang="ru-RU" sz="11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  </a:t>
            </a:r>
          </a:p>
          <a:p>
            <a:pPr algn="ctr"/>
            <a:r>
              <a:rPr lang="ru-RU" sz="11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6. Старайтесь заменить сахарозу (сахар, эффективный иммунодепрессант - см. ниже) на полезные природные сахара — фруктозу, мед (природная смесь фруктозы и глюкозы), сладкие фрукты свежие и вяленые (финики, курага, изюм, инжир, чернослив, разные компотные смеси и др.). </a:t>
            </a:r>
          </a:p>
          <a:p>
            <a:pPr algn="ctr"/>
            <a:r>
              <a:rPr lang="ru-RU" sz="11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  </a:t>
            </a:r>
          </a:p>
          <a:p>
            <a:pPr algn="ctr"/>
            <a:r>
              <a:rPr lang="ru-RU" sz="11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7. Необходимы различные овощи (по количественному приоритету: капуста, морковь, лук, салатная и другая зелень, репка, свекла, чеснок, но не картофель - источник пустого крахмала и ожирения). </a:t>
            </a:r>
            <a:br>
              <a:rPr lang="ru-RU" sz="11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</a:br>
            <a:r>
              <a:rPr lang="ru-RU" sz="11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Из круп хотя бы 2-3 раза в неделю необходима гречка (остальные, как и промышленные макаронные изделия, вполне можно исключить). </a:t>
            </a:r>
          </a:p>
          <a:p>
            <a:pPr algn="ctr"/>
            <a:r>
              <a:rPr lang="ru-RU" sz="11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  </a:t>
            </a:r>
          </a:p>
          <a:p>
            <a:pPr algn="ctr"/>
            <a:r>
              <a:rPr lang="ru-RU" sz="11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8. Не приобретайте никакие промышленные соусы и приправы (</a:t>
            </a:r>
            <a:r>
              <a:rPr lang="ru-RU" sz="1100" b="1" u="sng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hlinkClick r:id="rId6"/>
              </a:rPr>
              <a:t>промышленный «майонез»</a:t>
            </a:r>
            <a:r>
              <a:rPr lang="ru-RU" sz="11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, кетчуп и др.), которые вас обманывают во вкусе и травят внесенными в них веществами, напрямую воздействующими на центральную нервную систему и головной мозг. </a:t>
            </a:r>
            <a:br>
              <a:rPr lang="ru-RU" sz="11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</a:br>
            <a:r>
              <a:rPr lang="ru-RU" sz="11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Учитывайте, что синтетический ГЛЮТАМАТ ("усилитель вкуса"), входящий сейчас во все промышленные приправы, совсем не эквивалентен природному глютамату, добываемому из водорослей, и при частом потреблении неизбежно ведет к деструктивным изменениям глазного дна - сначала к повышенной "усталости" глаз, затем к снижению зрения и частичной слепоте (особенно быстро эти изменения происходят у детей). </a:t>
            </a:r>
            <a:br>
              <a:rPr lang="ru-RU" sz="11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</a:br>
            <a:r>
              <a:rPr lang="ru-RU" sz="11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Готовьте вкусные </a:t>
            </a:r>
            <a:r>
              <a:rPr lang="ru-RU" sz="1100" b="1" u="sng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hlinkClick r:id="rId7"/>
              </a:rPr>
              <a:t>соусы и приправы</a:t>
            </a:r>
            <a:r>
              <a:rPr lang="ru-RU" sz="11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только самостоятельно. </a:t>
            </a:r>
          </a:p>
          <a:p>
            <a:pPr algn="ctr"/>
            <a:r>
              <a:rPr lang="ru-RU" sz="11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  </a:t>
            </a:r>
          </a:p>
          <a:p>
            <a:pPr algn="ctr"/>
            <a:r>
              <a:rPr lang="ru-RU" sz="11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9. Питание тем полезнее, чем оно РАЗНООБРАЗНЕЕ, СВЕЖЕЕ и ВКУСНЕЕ (но не за счет химических присадок). </a:t>
            </a:r>
          </a:p>
        </p:txBody>
      </p:sp>
    </p:spTree>
  </p:cSld>
  <p:clrMapOvr>
    <a:masterClrMapping/>
  </p:clrMapOvr>
  <p:transition spd="slow" advTm="15000">
    <p:blinds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rgbClr val="6600CC"/>
                </a:solidFill>
              </a:rPr>
              <a:t>Для снятия утомления – смотрим в даль…</a:t>
            </a:r>
          </a:p>
        </p:txBody>
      </p:sp>
      <p:pic>
        <p:nvPicPr>
          <p:cNvPr id="63491" name="Picture 3" descr="680074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116013" y="1484313"/>
            <a:ext cx="5689600" cy="3794125"/>
          </a:xfrm>
        </p:spPr>
      </p:pic>
    </p:spTree>
  </p:cSld>
  <p:clrMapOvr>
    <a:masterClrMapping/>
  </p:clrMapOvr>
  <p:transition spd="slow" advTm="5000">
    <p:blinds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rgbClr val="0000FF"/>
                </a:solidFill>
              </a:rPr>
              <a:t>Гимнастика для глаз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484313"/>
            <a:ext cx="8007350" cy="46116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1. Не поворачивая головы переведи взгляд в левый нижний угол, в правый верхний, в правый нижний, в левый нижний угол. Повтори 5 – 8 раз.</a:t>
            </a:r>
          </a:p>
          <a:p>
            <a:pPr>
              <a:lnSpc>
                <a:spcPct val="90000"/>
              </a:lnSpc>
            </a:pPr>
            <a:r>
              <a:rPr lang="ru-RU" sz="280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2. Открытыми глазами медленно, в такт дыханию, плавно рисуем восьмёрку в пространстве по горизонтали, вертикали.</a:t>
            </a:r>
          </a:p>
          <a:p>
            <a:pPr>
              <a:lnSpc>
                <a:spcPct val="90000"/>
              </a:lnSpc>
            </a:pPr>
            <a:r>
              <a:rPr lang="ru-RU" sz="280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3. С открытыми глазами, не поворачивая головы, напиши в пространстве своё имя, фамилию, сначала маленькими буквами, а потом большими.</a:t>
            </a:r>
          </a:p>
        </p:txBody>
      </p:sp>
    </p:spTree>
  </p:cSld>
  <p:clrMapOvr>
    <a:masterClrMapping/>
  </p:clrMapOvr>
  <p:transition spd="slow" advTm="10000">
    <p:blinds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124" name="Picture 44" descr="1255160542_zcg87wp"/>
          <p:cNvPicPr>
            <a:picLocks noGrp="1" noChangeAspect="1" noChangeArrowheads="1"/>
          </p:cNvPicPr>
          <p:nvPr>
            <p:ph/>
          </p:nvPr>
        </p:nvPicPr>
        <p:blipFill>
          <a:blip r:embed="rId3"/>
          <a:srcRect r="-4292" b="7704"/>
          <a:stretch>
            <a:fillRect/>
          </a:stretch>
        </p:blipFill>
        <p:spPr>
          <a:xfrm>
            <a:off x="107950" y="260350"/>
            <a:ext cx="9144000" cy="6069013"/>
          </a:xfrm>
          <a:noFill/>
          <a:ln/>
        </p:spPr>
      </p:pic>
      <p:sp>
        <p:nvSpPr>
          <p:cNvPr id="46085" name="WordArt 5"/>
          <p:cNvSpPr>
            <a:spLocks noChangeArrowheads="1" noChangeShapeType="1" noTextEdit="1"/>
          </p:cNvSpPr>
          <p:nvPr/>
        </p:nvSpPr>
        <p:spPr bwMode="auto">
          <a:xfrm rot="5400000">
            <a:off x="-2124868" y="2996406"/>
            <a:ext cx="5761038" cy="115252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ru-RU" sz="3600" i="1" kern="1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35921" dir="2700000" algn="ctr" rotWithShape="0">
                    <a:srgbClr val="B2B2B2">
                      <a:alpha val="80000"/>
                    </a:srgbClr>
                  </a:outerShdw>
                </a:effectLst>
                <a:latin typeface="Arial"/>
                <a:cs typeface="Arial"/>
              </a:rPr>
              <a:t>БЕРЕГИТЕ </a:t>
            </a:r>
          </a:p>
        </p:txBody>
      </p:sp>
      <p:sp>
        <p:nvSpPr>
          <p:cNvPr id="46096" name="WordArt 16"/>
          <p:cNvSpPr>
            <a:spLocks noChangeArrowheads="1" noChangeShapeType="1" noTextEdit="1"/>
          </p:cNvSpPr>
          <p:nvPr/>
        </p:nvSpPr>
        <p:spPr bwMode="auto">
          <a:xfrm rot="5400000">
            <a:off x="-2124868" y="2996406"/>
            <a:ext cx="5761038" cy="115252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ru-RU" sz="3600" i="1" kern="1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35921" dir="2700000" algn="ctr" rotWithShape="0">
                    <a:srgbClr val="B2B2B2">
                      <a:alpha val="80000"/>
                    </a:srgbClr>
                  </a:outerShdw>
                </a:effectLst>
                <a:latin typeface="Arial"/>
                <a:cs typeface="Arial"/>
              </a:rPr>
              <a:t>БЕРЕГИТЕ </a:t>
            </a:r>
          </a:p>
        </p:txBody>
      </p:sp>
      <p:sp>
        <p:nvSpPr>
          <p:cNvPr id="46099" name="WordArt 19"/>
          <p:cNvSpPr>
            <a:spLocks noChangeArrowheads="1" noChangeShapeType="1" noTextEdit="1"/>
          </p:cNvSpPr>
          <p:nvPr/>
        </p:nvSpPr>
        <p:spPr bwMode="auto">
          <a:xfrm rot="5400000">
            <a:off x="-2124868" y="2996406"/>
            <a:ext cx="5761038" cy="115252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ru-RU" sz="3600" i="1" kern="10">
                <a:ln w="9525">
                  <a:solidFill>
                    <a:srgbClr val="FF99CC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35921" dir="2700000" algn="ctr" rotWithShape="0">
                    <a:srgbClr val="B2B2B2">
                      <a:alpha val="80000"/>
                    </a:srgbClr>
                  </a:outerShdw>
                </a:effectLst>
                <a:latin typeface="Arial"/>
                <a:cs typeface="Arial"/>
              </a:rPr>
              <a:t>БЕРЕГИТЕ </a:t>
            </a:r>
          </a:p>
        </p:txBody>
      </p:sp>
      <p:sp>
        <p:nvSpPr>
          <p:cNvPr id="46106" name="WordArt 26"/>
          <p:cNvSpPr>
            <a:spLocks noChangeArrowheads="1" noChangeShapeType="1" noTextEdit="1"/>
          </p:cNvSpPr>
          <p:nvPr/>
        </p:nvSpPr>
        <p:spPr bwMode="auto">
          <a:xfrm rot="5400000">
            <a:off x="-2124868" y="2996406"/>
            <a:ext cx="5761038" cy="115252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ru-RU" sz="3600" i="1" kern="10">
                <a:ln w="9525">
                  <a:solidFill>
                    <a:srgbClr val="FF99CC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35921" dir="2700000" algn="ctr" rotWithShape="0">
                    <a:srgbClr val="B2B2B2">
                      <a:alpha val="80000"/>
                    </a:srgbClr>
                  </a:outerShdw>
                </a:effectLst>
                <a:latin typeface="Arial"/>
                <a:cs typeface="Arial"/>
              </a:rPr>
              <a:t>БЕРЕГИТЕ </a:t>
            </a:r>
          </a:p>
        </p:txBody>
      </p:sp>
      <p:sp>
        <p:nvSpPr>
          <p:cNvPr id="46109" name="WordArt 29"/>
          <p:cNvSpPr>
            <a:spLocks noChangeArrowheads="1" noChangeShapeType="1" noTextEdit="1"/>
          </p:cNvSpPr>
          <p:nvPr/>
        </p:nvSpPr>
        <p:spPr bwMode="auto">
          <a:xfrm>
            <a:off x="1547813" y="2133600"/>
            <a:ext cx="65532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FF99CC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"/>
                <a:cs typeface="Arial"/>
              </a:rPr>
              <a:t>БЕРЕГИТЕ </a:t>
            </a:r>
          </a:p>
        </p:txBody>
      </p:sp>
      <p:sp>
        <p:nvSpPr>
          <p:cNvPr id="46126" name="WordArt 46"/>
          <p:cNvSpPr>
            <a:spLocks noChangeArrowheads="1" noChangeShapeType="1" noTextEdit="1"/>
          </p:cNvSpPr>
          <p:nvPr/>
        </p:nvSpPr>
        <p:spPr bwMode="auto">
          <a:xfrm rot="5400000">
            <a:off x="6022182" y="3131344"/>
            <a:ext cx="4897437" cy="73977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ru-RU" sz="3600" i="1" kern="10">
                <a:ln w="12700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>
                  <a:outerShdw dist="35921" dir="2700000" algn="ctr" rotWithShape="0">
                    <a:srgbClr val="B2B2B2">
                      <a:alpha val="80000"/>
                    </a:srgbClr>
                  </a:outerShdw>
                </a:effectLst>
                <a:latin typeface="Arial"/>
                <a:cs typeface="Arial"/>
              </a:rPr>
              <a:t>ЗРЕНИЕ</a:t>
            </a:r>
          </a:p>
        </p:txBody>
      </p:sp>
      <p:sp>
        <p:nvSpPr>
          <p:cNvPr id="46127" name="WordArt 47"/>
          <p:cNvSpPr>
            <a:spLocks noChangeArrowheads="1" noChangeShapeType="1" noTextEdit="1"/>
          </p:cNvSpPr>
          <p:nvPr/>
        </p:nvSpPr>
        <p:spPr bwMode="auto">
          <a:xfrm>
            <a:off x="1547813" y="3284538"/>
            <a:ext cx="65532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rgbClr val="FF99CC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"/>
                <a:cs typeface="Arial"/>
              </a:rPr>
              <a:t>ЗРЕНИЕ</a:t>
            </a:r>
          </a:p>
        </p:txBody>
      </p:sp>
    </p:spTree>
  </p:cSld>
  <p:clrMapOvr>
    <a:masterClrMapping/>
  </p:clrMapOvr>
  <p:transition spd="slow" advTm="5000">
    <p:blinds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4" name="Rectangle 12"/>
          <p:cNvSpPr>
            <a:spLocks noChangeArrowheads="1"/>
          </p:cNvSpPr>
          <p:nvPr/>
        </p:nvSpPr>
        <p:spPr bwMode="auto">
          <a:xfrm>
            <a:off x="0" y="404813"/>
            <a:ext cx="9002713" cy="529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54000" tIns="10800" rIns="54000" bIns="10800">
            <a:spAutoFit/>
          </a:bodyPr>
          <a:lstStyle/>
          <a:p>
            <a:pPr algn="ctr"/>
            <a:r>
              <a:rPr lang="ru-RU" sz="6600" b="1" u="sng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uction " pitchFamily="2" charset="0"/>
              </a:rPr>
              <a:t>Глаза -орган зрения</a:t>
            </a:r>
          </a:p>
          <a:p>
            <a:pPr algn="ctr"/>
            <a:r>
              <a:rPr lang="ru-RU" sz="4000" b="1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Больше всего сведений </a:t>
            </a:r>
          </a:p>
          <a:p>
            <a:pPr algn="ctr"/>
            <a:r>
              <a:rPr lang="ru-RU" sz="4000" b="1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об окружающем мире человек       </a:t>
            </a:r>
          </a:p>
          <a:p>
            <a:pPr algn="ctr"/>
            <a:r>
              <a:rPr lang="ru-RU" sz="4000" b="1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получает с помощью зрения. </a:t>
            </a:r>
          </a:p>
          <a:p>
            <a:pPr algn="ctr"/>
            <a:r>
              <a:rPr lang="ru-RU" sz="4000" b="1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Зрение помогает различать цвет </a:t>
            </a:r>
          </a:p>
          <a:p>
            <a:pPr algn="ctr"/>
            <a:r>
              <a:rPr lang="ru-RU" sz="4000" b="1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предметов, их размер, форму, </a:t>
            </a:r>
          </a:p>
          <a:p>
            <a:pPr algn="ctr"/>
            <a:r>
              <a:rPr lang="ru-RU" sz="4000" b="1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узнавать, далеко они  или близко,  </a:t>
            </a:r>
          </a:p>
          <a:p>
            <a:pPr algn="ctr"/>
            <a:r>
              <a:rPr lang="ru-RU" sz="4000" b="1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движутся   или неподвижны. </a:t>
            </a:r>
          </a:p>
        </p:txBody>
      </p:sp>
    </p:spTree>
  </p:cSld>
  <p:clrMapOvr>
    <a:masterClrMapping/>
  </p:clrMapOvr>
  <p:transition spd="slow" advTm="5000">
    <p:blinds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WordArt 5"/>
          <p:cNvSpPr>
            <a:spLocks noChangeArrowheads="1" noChangeShapeType="1" noTextEdit="1"/>
          </p:cNvSpPr>
          <p:nvPr/>
        </p:nvSpPr>
        <p:spPr bwMode="auto">
          <a:xfrm>
            <a:off x="755650" y="115888"/>
            <a:ext cx="7561263" cy="647700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85713"/>
              </a:avLst>
            </a:prstTxWarp>
          </a:bodyPr>
          <a:lstStyle/>
          <a:p>
            <a:pPr algn="ctr"/>
            <a:r>
              <a:rPr lang="ru-RU" sz="32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CC"/>
                </a:solidFill>
                <a:latin typeface="Impact"/>
              </a:rPr>
              <a:t>СТРОЕНИЕ ГЛАЗА</a:t>
            </a:r>
          </a:p>
        </p:txBody>
      </p:sp>
      <p:pic>
        <p:nvPicPr>
          <p:cNvPr id="10244" name="Picture 4" descr="7377_001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3">
            <a:lum contrast="24000"/>
          </a:blip>
          <a:srcRect/>
          <a:stretch>
            <a:fillRect/>
          </a:stretch>
        </p:blipFill>
        <p:spPr>
          <a:xfrm>
            <a:off x="252413" y="908050"/>
            <a:ext cx="4533900" cy="2592388"/>
          </a:xfrm>
          <a:noFill/>
          <a:ln/>
        </p:spPr>
      </p:pic>
      <p:pic>
        <p:nvPicPr>
          <p:cNvPr id="10268" name="Picture 28" descr="1236155023643b1 копия"/>
          <p:cNvPicPr>
            <a:picLocks noGrp="1" noChangeAspect="1" noChangeArrowheads="1"/>
          </p:cNvPicPr>
          <p:nvPr>
            <p:ph/>
          </p:nvPr>
        </p:nvPicPr>
        <p:blipFill>
          <a:blip r:embed="rId4"/>
          <a:srcRect/>
          <a:stretch>
            <a:fillRect/>
          </a:stretch>
        </p:blipFill>
        <p:spPr>
          <a:xfrm>
            <a:off x="2411413" y="2781300"/>
            <a:ext cx="6438900" cy="3810000"/>
          </a:xfrm>
          <a:noFill/>
          <a:ln/>
        </p:spPr>
      </p:pic>
    </p:spTree>
  </p:cSld>
  <p:clrMapOvr>
    <a:masterClrMapping/>
  </p:clrMapOvr>
  <p:transition spd="slow" advTm="15000">
    <p:blinds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WordArt 4"/>
          <p:cNvSpPr>
            <a:spLocks noChangeArrowheads="1" noChangeShapeType="1" noTextEdit="1"/>
          </p:cNvSpPr>
          <p:nvPr/>
        </p:nvSpPr>
        <p:spPr bwMode="auto">
          <a:xfrm>
            <a:off x="1042988" y="404813"/>
            <a:ext cx="6911975" cy="542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58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6600"/>
                </a:solidFill>
                <a:cs typeface="Aparajita"/>
              </a:rPr>
              <a:t>СТРОЕНИЕ ЗРИТЕЛЬНОГО АНАЛИЗАТОРА</a:t>
            </a:r>
          </a:p>
        </p:txBody>
      </p:sp>
      <p:sp>
        <p:nvSpPr>
          <p:cNvPr id="40972" name="Rectangle 12"/>
          <p:cNvSpPr>
            <a:spLocks noChangeArrowheads="1"/>
          </p:cNvSpPr>
          <p:nvPr/>
        </p:nvSpPr>
        <p:spPr bwMode="auto">
          <a:xfrm>
            <a:off x="-944563" y="2697163"/>
            <a:ext cx="9144001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41001" name="Picture 41"/>
          <p:cNvPicPr>
            <a:picLocks noChangeAspect="1" noChangeArrowheads="1"/>
          </p:cNvPicPr>
          <p:nvPr/>
        </p:nvPicPr>
        <p:blipFill>
          <a:blip r:embed="rId3"/>
          <a:srcRect t="49324"/>
          <a:stretch>
            <a:fillRect/>
          </a:stretch>
        </p:blipFill>
        <p:spPr bwMode="auto">
          <a:xfrm>
            <a:off x="5435600" y="1341438"/>
            <a:ext cx="2887663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3" name="Picture 43" descr="organi_cuvstv_clip_image002_000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4487863" y="884238"/>
            <a:ext cx="3097213" cy="4171950"/>
          </a:xfrm>
          <a:prstGeom prst="rect">
            <a:avLst/>
          </a:prstGeom>
          <a:noFill/>
        </p:spPr>
      </p:pic>
      <p:pic>
        <p:nvPicPr>
          <p:cNvPr id="41005" name="Picture 4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87450" y="1125538"/>
            <a:ext cx="2887663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1006" name="Rectangle 46"/>
          <p:cNvSpPr>
            <a:spLocks noChangeArrowheads="1"/>
          </p:cNvSpPr>
          <p:nvPr/>
        </p:nvSpPr>
        <p:spPr bwMode="auto">
          <a:xfrm>
            <a:off x="179388" y="5073650"/>
            <a:ext cx="5472112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1200" b="1">
                <a:solidFill>
                  <a:srgbClr val="0000FF"/>
                </a:solidFill>
              </a:rPr>
              <a:t>Проводящий путь зрительного анализатора: </a:t>
            </a:r>
            <a:endParaRPr lang="ru-RU" sz="1200">
              <a:solidFill>
                <a:srgbClr val="0000FF"/>
              </a:solidFill>
            </a:endParaRPr>
          </a:p>
          <a:p>
            <a:r>
              <a:rPr lang="ru-RU" sz="1200" b="1">
                <a:latin typeface="Times New Roman" pitchFamily="18" charset="0"/>
              </a:rPr>
              <a:t>1 — схема строения сетчатки и формирования зрительного нерва (длинная стрелка - направление света в сетчатке). 2 — короткие ресничные нервы, 3 — ресничный узел, 4 — глазодвигательный нерв, 5 — ядро глазодвигательного нерва, 6 — покрышечно-спинно-мозговой путь, 7 — зрительная лучистость, 8 — латеральное коленчатое тело, 9 — зрительный тракт, 10 — зрительный перекрест, </a:t>
            </a:r>
          </a:p>
          <a:p>
            <a:r>
              <a:rPr lang="ru-RU" sz="1200" b="1">
                <a:latin typeface="Times New Roman" pitchFamily="18" charset="0"/>
              </a:rPr>
              <a:t>11 — зрительный нерв, 12 — глазное яблоко</a:t>
            </a:r>
            <a:r>
              <a:rPr lang="ru-RU" sz="1200">
                <a:latin typeface="Times New Roman" pitchFamily="18" charset="0"/>
              </a:rPr>
              <a:t> </a:t>
            </a:r>
          </a:p>
        </p:txBody>
      </p:sp>
      <p:pic>
        <p:nvPicPr>
          <p:cNvPr id="41007" name="Picture 4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00788" y="4292600"/>
            <a:ext cx="2627312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1008" name="Rectangle 48"/>
          <p:cNvSpPr>
            <a:spLocks noChangeArrowheads="1"/>
          </p:cNvSpPr>
          <p:nvPr/>
        </p:nvSpPr>
        <p:spPr bwMode="auto">
          <a:xfrm>
            <a:off x="6300788" y="6092825"/>
            <a:ext cx="266382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r>
              <a:rPr lang="ru-RU" sz="1200"/>
              <a:t>Колбочка (слева) и палочка (справа)</a:t>
            </a:r>
          </a:p>
        </p:txBody>
      </p:sp>
    </p:spTree>
  </p:cSld>
  <p:clrMapOvr>
    <a:masterClrMapping/>
  </p:clrMapOvr>
  <p:transition spd="slow" advTm="5000">
    <p:blinds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23850" y="1062038"/>
            <a:ext cx="8712200" cy="5588000"/>
          </a:xfrm>
          <a:noFill/>
          <a:ln/>
        </p:spPr>
        <p:txBody>
          <a:bodyPr lIns="36000" tIns="36000" rIns="36000" bIns="36000" anchor="ctr">
            <a:sp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000" b="1">
                <a:solidFill>
                  <a:srgbClr val="3399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Острота зрения</a:t>
            </a:r>
            <a:r>
              <a:rPr lang="ru-RU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  <a:r>
              <a:rPr lang="ru-RU" sz="140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1600" b="1">
                <a:effectLst>
                  <a:outerShdw blurRad="38100" dist="38100" dir="2700000" algn="tl">
                    <a:srgbClr val="C0C0C0"/>
                  </a:outerShdw>
                </a:effectLst>
              </a:rPr>
              <a:t>Напротив зрачка в сетчатке находится так называемое </a:t>
            </a:r>
            <a:r>
              <a:rPr lang="ru-RU" sz="16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желтое пятно</a:t>
            </a:r>
            <a:r>
              <a:rPr lang="ru-RU" sz="1600" b="1">
                <a:effectLst>
                  <a:outerShdw blurRad="38100" dist="38100" dir="2700000" algn="tl">
                    <a:srgbClr val="C0C0C0"/>
                  </a:outerShdw>
                </a:effectLst>
              </a:rPr>
              <a:t>, в середине которого – центральная ямка. Плотность зрительных клеток (палочек и колбочек) в этом месте наибольшая, поэтому здесь наивысшая </a:t>
            </a:r>
            <a:r>
              <a:rPr lang="ru-RU" sz="16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острота зрения</a:t>
            </a:r>
            <a:r>
              <a:rPr lang="ru-RU" sz="1600" b="1"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1000" b="1">
              <a:solidFill>
                <a:srgbClr val="3399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>
                <a:solidFill>
                  <a:srgbClr val="3399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Аккомодация </a:t>
            </a:r>
            <a:r>
              <a:rPr lang="ru-RU" sz="1600">
                <a:effectLst>
                  <a:outerShdw blurRad="38100" dist="38100" dir="2700000" algn="tl">
                    <a:srgbClr val="C0C0C0"/>
                  </a:outerShdw>
                </a:effectLst>
              </a:rPr>
              <a:t>- </a:t>
            </a:r>
            <a:r>
              <a:rPr lang="ru-RU" sz="1600" b="1">
                <a:effectLst>
                  <a:outerShdw blurRad="38100" dist="38100" dir="2700000" algn="tl">
                    <a:srgbClr val="C0C0C0"/>
                  </a:outerShdw>
                </a:effectLst>
              </a:rPr>
              <a:t>способность глаза приспосабливаться к видению как на близком, так и на далеком расстоянии, за счет изменения кривизны (а значит и оптической силы) хрусталика. Предел аккомодации – 1</a:t>
            </a:r>
            <a:r>
              <a:rPr lang="en-US" sz="1600" b="1">
                <a:effectLst>
                  <a:outerShdw blurRad="38100" dist="38100" dir="2700000" algn="tl">
                    <a:srgbClr val="C0C0C0"/>
                  </a:outerShdw>
                </a:effectLst>
              </a:rPr>
              <a:t>0</a:t>
            </a:r>
            <a:r>
              <a:rPr lang="ru-RU" sz="1600" b="1">
                <a:effectLst>
                  <a:outerShdw blurRad="38100" dist="38100" dir="2700000" algn="tl">
                    <a:srgbClr val="C0C0C0"/>
                  </a:outerShdw>
                </a:effectLst>
              </a:rPr>
              <a:t> см от глаза. Расстояние наилучшего видения  (без напряжения)   для нормального глаза – 25см. 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1000" b="1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>
                <a:solidFill>
                  <a:srgbClr val="3399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Адаптация</a:t>
            </a:r>
            <a:r>
              <a:rPr lang="ru-RU" sz="1600" b="1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1400">
                <a:effectLst>
                  <a:outerShdw blurRad="38100" dist="38100" dir="2700000" algn="tl">
                    <a:srgbClr val="C0C0C0"/>
                  </a:outerShdw>
                </a:effectLst>
              </a:rPr>
              <a:t>- </a:t>
            </a:r>
            <a:r>
              <a:rPr lang="ru-RU" sz="1600" b="1">
                <a:effectLst>
                  <a:outerShdw blurRad="38100" dist="38100" dir="2700000" algn="tl">
                    <a:srgbClr val="C0C0C0"/>
                  </a:outerShdw>
                </a:effectLst>
              </a:rPr>
              <a:t>рефлекторное приспособление глаза к изменению яркости.   </a:t>
            </a:r>
            <a:r>
              <a:rPr lang="ru-RU" sz="1400" b="1">
                <a:effectLst>
                  <a:outerShdw blurRad="38100" dist="38100" dir="2700000" algn="tl">
                    <a:srgbClr val="C0C0C0"/>
                  </a:outerShdw>
                </a:effectLst>
              </a:rPr>
              <a:t>          </a:t>
            </a:r>
            <a:r>
              <a:rPr lang="ru-RU" sz="1400">
                <a:effectLst>
                  <a:outerShdw blurRad="38100" dist="38100" dir="2700000" algn="tl">
                    <a:srgbClr val="C0C0C0"/>
                  </a:outerShdw>
                </a:effectLst>
              </a:rPr>
              <a:t>      </a:t>
            </a:r>
            <a:endParaRPr lang="ru-RU" sz="1600" b="1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80000"/>
              </a:lnSpc>
              <a:buFontTx/>
              <a:buNone/>
            </a:pPr>
            <a:endParaRPr lang="ru-RU" sz="1000" b="1">
              <a:solidFill>
                <a:srgbClr val="3399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>
                <a:solidFill>
                  <a:srgbClr val="3399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Инерционность. </a:t>
            </a:r>
            <a:r>
              <a:rPr lang="ru-RU" sz="1400" b="1">
                <a:effectLst>
                  <a:outerShdw blurRad="38100" dist="38100" dir="2700000" algn="tl">
                    <a:srgbClr val="C0C0C0"/>
                  </a:outerShdw>
                </a:effectLst>
              </a:rPr>
              <a:t>Характеризуется средним временем сохранения светового ощущения примерно 0.05 с.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1000" b="1">
              <a:solidFill>
                <a:srgbClr val="3399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>
                <a:solidFill>
                  <a:srgbClr val="3399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Цветоощущение</a:t>
            </a:r>
            <a:r>
              <a:rPr lang="ru-RU" sz="1400">
                <a:effectLst>
                  <a:outerShdw blurRad="38100" dist="38100" dir="2700000" algn="tl">
                    <a:srgbClr val="C0C0C0"/>
                  </a:outerShdw>
                </a:effectLst>
              </a:rPr>
              <a:t>. </a:t>
            </a:r>
            <a:r>
              <a:rPr lang="ru-RU" sz="1500" b="1">
                <a:effectLst>
                  <a:outerShdw blurRad="38100" dist="38100" dir="2700000" algn="tl">
                    <a:srgbClr val="C0C0C0"/>
                  </a:outerShdw>
                </a:effectLst>
              </a:rPr>
              <a:t>Реализуется  в пределах длин волн от 0.38 мкм (фиолетовый) до 0.76 мкм (красный). Наиболее чувствителен глаз к излучению с длиной волны 0,555 мкм (зеленая часть спектра).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1000" b="1">
              <a:solidFill>
                <a:srgbClr val="3399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>
                <a:solidFill>
                  <a:srgbClr val="3399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Бинокулярность.</a:t>
            </a:r>
            <a:r>
              <a:rPr lang="ru-RU" sz="140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1500" b="1">
                <a:effectLst>
                  <a:outerShdw blurRad="38100" dist="38100" dir="2700000" algn="tl">
                    <a:srgbClr val="C0C0C0"/>
                  </a:outerShdw>
                </a:effectLst>
              </a:rPr>
              <a:t>Наличие двух глаз позволяет сделать наше зрение стереоскопичным (то есть формировать трехмерное изображение). Правая сторона сетчатки каждого глаза передает через зрительный нерв "правую часть" изображения в правую сторону головного мозга, аналогично действует левая сторона сетчатки. Затем две части изображения - правую и левую - головной мозг соединяет воедино. Объемное восприятие окружающего позволяет измерять расстояние на глаз – чем больше угол между лучами, идущими в правый и левый зрачки, тем предмет ближе.</a:t>
            </a:r>
          </a:p>
          <a:p>
            <a:pPr eaLnBrk="0" hangingPunct="0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ru-RU" sz="1500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1511" name="WordArt 7"/>
          <p:cNvSpPr>
            <a:spLocks noChangeArrowheads="1" noChangeShapeType="1" noTextEdit="1"/>
          </p:cNvSpPr>
          <p:nvPr/>
        </p:nvSpPr>
        <p:spPr bwMode="auto">
          <a:xfrm>
            <a:off x="684213" y="188913"/>
            <a:ext cx="7994650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spc="720">
                <a:ln w="22225">
                  <a:solidFill>
                    <a:srgbClr val="800080"/>
                  </a:solidFill>
                  <a:round/>
                  <a:headEnd/>
                  <a:tailEnd/>
                </a:ln>
                <a:solidFill>
                  <a:srgbClr val="6600CC"/>
                </a:soli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Comic Sans MS"/>
              </a:rPr>
              <a:t>Свойства глаза человека:</a:t>
            </a:r>
          </a:p>
        </p:txBody>
      </p:sp>
    </p:spTree>
  </p:cSld>
  <p:clrMapOvr>
    <a:masterClrMapping/>
  </p:clrMapOvr>
  <p:transition spd="slow" advTm="15000">
    <p:blinds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2" name="Picture 6" descr="250_4"/>
          <p:cNvPicPr>
            <a:picLocks noGrp="1" noChangeAspect="1" noChangeArrowheads="1"/>
          </p:cNvPicPr>
          <p:nvPr>
            <p:ph/>
          </p:nvPr>
        </p:nvPicPr>
        <p:blipFill>
          <a:blip r:embed="rId3"/>
          <a:srcRect/>
          <a:stretch>
            <a:fillRect/>
          </a:stretch>
        </p:blipFill>
        <p:spPr>
          <a:xfrm>
            <a:off x="2700338" y="1628775"/>
            <a:ext cx="3960812" cy="2303463"/>
          </a:xfrm>
          <a:noFill/>
          <a:ln/>
        </p:spPr>
      </p:pic>
      <p:sp>
        <p:nvSpPr>
          <p:cNvPr id="19460" name="WordArt 4"/>
          <p:cNvSpPr>
            <a:spLocks noChangeArrowheads="1" noChangeShapeType="1" noTextEdit="1"/>
          </p:cNvSpPr>
          <p:nvPr/>
        </p:nvSpPr>
        <p:spPr bwMode="auto">
          <a:xfrm>
            <a:off x="395288" y="260350"/>
            <a:ext cx="8532812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19050">
                  <a:solidFill>
                    <a:srgbClr val="3366FF"/>
                  </a:solidFill>
                  <a:prstDash val="lgDash"/>
                  <a:round/>
                  <a:headEnd/>
                  <a:tailEnd/>
                </a:ln>
                <a:gradFill rotWithShape="1">
                  <a:gsLst>
                    <a:gs pos="0">
                      <a:srgbClr val="CCCCFF"/>
                    </a:gs>
                    <a:gs pos="17999">
                      <a:srgbClr val="99CCFF"/>
                    </a:gs>
                    <a:gs pos="36000">
                      <a:srgbClr val="9966FF"/>
                    </a:gs>
                    <a:gs pos="61000">
                      <a:srgbClr val="CC99FF"/>
                    </a:gs>
                    <a:gs pos="82001">
                      <a:srgbClr val="99CCFF"/>
                    </a:gs>
                    <a:gs pos="100000">
                      <a:srgbClr val="CCCCFF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</a:rPr>
              <a:t>КАК ВИДИТ ГЛАЗ?</a:t>
            </a:r>
          </a:p>
        </p:txBody>
      </p:sp>
      <p:pic>
        <p:nvPicPr>
          <p:cNvPr id="19464" name="Picture 8" descr="Ход луча при &#10;нормальном зрени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27763" y="4508500"/>
            <a:ext cx="1733550" cy="1171575"/>
          </a:xfrm>
          <a:prstGeom prst="rect">
            <a:avLst/>
          </a:prstGeom>
          <a:noFill/>
        </p:spPr>
      </p:pic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1042988" y="1052513"/>
            <a:ext cx="71532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000080"/>
                </a:solidFill>
                <a:latin typeface="Algerian" pitchFamily="82" charset="0"/>
              </a:rPr>
              <a:t>Ход луча при нормальном зрении:</a:t>
            </a:r>
          </a:p>
        </p:txBody>
      </p:sp>
      <p:pic>
        <p:nvPicPr>
          <p:cNvPr id="19467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9750" y="4005263"/>
            <a:ext cx="5083175" cy="241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8" name="Picture 1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9750" y="4005263"/>
            <a:ext cx="5083175" cy="241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000">
    <p:blinds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50" name="WordArt 26"/>
          <p:cNvSpPr>
            <a:spLocks noChangeArrowheads="1" noChangeShapeType="1" noTextEdit="1"/>
          </p:cNvSpPr>
          <p:nvPr/>
        </p:nvSpPr>
        <p:spPr bwMode="auto">
          <a:xfrm>
            <a:off x="971550" y="765175"/>
            <a:ext cx="7416800" cy="1081088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/>
            <a:r>
              <a:rPr lang="ru-RU" sz="3600" kern="10">
                <a:ln w="28575">
                  <a:solidFill>
                    <a:srgbClr val="00CCFF"/>
                  </a:solidFill>
                  <a:round/>
                  <a:headEnd/>
                  <a:tailEnd/>
                </a:ln>
                <a:solidFill>
                  <a:srgbClr val="FF6699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НАРУШЕНИЯ ЗРЕНИЯ</a:t>
            </a:r>
          </a:p>
        </p:txBody>
      </p:sp>
    </p:spTree>
  </p:cSld>
  <p:clrMapOvr>
    <a:masterClrMapping/>
  </p:clrMapOvr>
  <p:transition spd="slow" advTm="5000">
    <p:blinds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1913" y="2636838"/>
            <a:ext cx="1873250" cy="114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4716463" y="260350"/>
            <a:ext cx="4248150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>
                <a:solidFill>
                  <a:srgbClr val="00008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800" b="1" i="1" u="sng">
                <a:solidFill>
                  <a:srgbClr val="1C730D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БЛИЗОРУКОСТИ</a:t>
            </a:r>
            <a:r>
              <a:rPr lang="ru-RU" sz="2800" i="1">
                <a:solidFill>
                  <a:srgbClr val="00008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>
                <a:solidFill>
                  <a:srgbClr val="00008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изображение приходится не на определенную область сетчатки, а расположено в плоскости перед ней. Поэтому оно воспринимается нами как нечеткое.</a:t>
            </a:r>
            <a:r>
              <a:rPr lang="ru-RU">
                <a:solidFill>
                  <a:srgbClr val="00008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</a:t>
            </a:r>
            <a:endParaRPr lang="ru-RU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algn="ctr" eaLnBrk="0" hangingPunct="0"/>
            <a:r>
              <a:rPr lang="ru-RU">
                <a:solidFill>
                  <a:srgbClr val="00008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Задача любой коррекции этого нарушения зрения - ослабить силу преломляющего аппарата глаза так, чтобы изображение пришлось на определенную область сетчатки (то есть вернулось "в норму").</a:t>
            </a:r>
            <a:endParaRPr lang="ru-RU">
              <a:solidFill>
                <a:srgbClr val="00008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22536" name="Picture 8" descr="blizorukost"/>
          <p:cNvPicPr>
            <a:picLocks noChangeAspect="1" noChangeArrowheads="1"/>
          </p:cNvPicPr>
          <p:nvPr/>
        </p:nvPicPr>
        <p:blipFill>
          <a:blip r:embed="rId4"/>
          <a:srcRect b="13672"/>
          <a:stretch>
            <a:fillRect/>
          </a:stretch>
        </p:blipFill>
        <p:spPr bwMode="auto">
          <a:xfrm>
            <a:off x="179388" y="404813"/>
            <a:ext cx="4679950" cy="19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9" name="Rectangle 11"/>
          <p:cNvSpPr>
            <a:spLocks noChangeArrowheads="1"/>
          </p:cNvSpPr>
          <p:nvPr/>
        </p:nvSpPr>
        <p:spPr bwMode="auto">
          <a:xfrm>
            <a:off x="468313" y="4556125"/>
            <a:ext cx="3557587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2400" b="1" i="1" u="sng">
                <a:solidFill>
                  <a:srgbClr val="3399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gerian" pitchFamily="82" charset="0"/>
              </a:rPr>
              <a:t>КОРРЕКЦИЯ</a:t>
            </a:r>
          </a:p>
          <a:p>
            <a:r>
              <a:rPr lang="ru-RU" sz="1200" b="1">
                <a:latin typeface="Times New Roman" pitchFamily="18" charset="0"/>
              </a:rPr>
              <a:t>1.</a:t>
            </a:r>
            <a:r>
              <a:rPr lang="ru-RU" sz="1200">
                <a:latin typeface="Times New Roman" pitchFamily="18" charset="0"/>
              </a:rPr>
              <a:t> Двояковогнутая минусовая очковая линза. </a:t>
            </a:r>
          </a:p>
          <a:p>
            <a:r>
              <a:rPr lang="ru-RU" sz="1200" b="1">
                <a:latin typeface="Times New Roman" pitchFamily="18" charset="0"/>
              </a:rPr>
              <a:t>2.</a:t>
            </a:r>
            <a:r>
              <a:rPr lang="ru-RU" sz="1200">
                <a:latin typeface="Times New Roman" pitchFamily="18" charset="0"/>
              </a:rPr>
              <a:t> Цилярная мышца. </a:t>
            </a:r>
          </a:p>
          <a:p>
            <a:r>
              <a:rPr lang="ru-RU" sz="1200" b="1">
                <a:latin typeface="Times New Roman" pitchFamily="18" charset="0"/>
              </a:rPr>
              <a:t>3.</a:t>
            </a:r>
            <a:r>
              <a:rPr lang="ru-RU" sz="1200">
                <a:latin typeface="Times New Roman" pitchFamily="18" charset="0"/>
              </a:rPr>
              <a:t> Хрусталик. </a:t>
            </a:r>
          </a:p>
          <a:p>
            <a:r>
              <a:rPr lang="ru-RU" sz="1200" b="1">
                <a:latin typeface="Times New Roman" pitchFamily="18" charset="0"/>
              </a:rPr>
              <a:t>4.</a:t>
            </a:r>
            <a:r>
              <a:rPr lang="ru-RU" sz="1200">
                <a:latin typeface="Times New Roman" pitchFamily="18" charset="0"/>
              </a:rPr>
              <a:t> Фокус хрусталика находиться на сетчатке глаза. </a:t>
            </a:r>
          </a:p>
          <a:p>
            <a:r>
              <a:rPr lang="ru-RU" sz="1200" b="1">
                <a:latin typeface="Times New Roman" pitchFamily="18" charset="0"/>
              </a:rPr>
              <a:t>5.</a:t>
            </a:r>
            <a:r>
              <a:rPr lang="ru-RU" sz="1200">
                <a:latin typeface="Times New Roman" pitchFamily="18" charset="0"/>
              </a:rPr>
              <a:t> Фокус хрусталика находиться внутри глаза. </a:t>
            </a:r>
          </a:p>
          <a:p>
            <a:r>
              <a:rPr lang="ru-RU" sz="1200" b="1">
                <a:latin typeface="Times New Roman" pitchFamily="18" charset="0"/>
              </a:rPr>
              <a:t>6.</a:t>
            </a:r>
            <a:r>
              <a:rPr lang="ru-RU" sz="1200">
                <a:latin typeface="Times New Roman" pitchFamily="18" charset="0"/>
              </a:rPr>
              <a:t> Зрительный нерв. </a:t>
            </a:r>
          </a:p>
          <a:p>
            <a:pPr algn="ctr" eaLnBrk="0" hangingPunct="0"/>
            <a:endParaRPr lang="ru-RU" sz="1200">
              <a:latin typeface="Times New Roman" pitchFamily="18" charset="0"/>
            </a:endParaRPr>
          </a:p>
        </p:txBody>
      </p:sp>
      <p:pic>
        <p:nvPicPr>
          <p:cNvPr id="22541" name="Picture 13" descr="blizorukost1"/>
          <p:cNvPicPr>
            <a:picLocks noGrp="1" noChangeAspect="1" noChangeArrowheads="1"/>
          </p:cNvPicPr>
          <p:nvPr>
            <p:ph/>
          </p:nvPr>
        </p:nvPicPr>
        <p:blipFill>
          <a:blip r:embed="rId5"/>
          <a:srcRect/>
          <a:stretch>
            <a:fillRect/>
          </a:stretch>
        </p:blipFill>
        <p:spPr>
          <a:xfrm>
            <a:off x="4211638" y="4149725"/>
            <a:ext cx="4535487" cy="2471738"/>
          </a:xfrm>
          <a:noFill/>
          <a:ln/>
        </p:spPr>
      </p:pic>
    </p:spTree>
  </p:cSld>
  <p:clrMapOvr>
    <a:masterClrMapping/>
  </p:clrMapOvr>
  <p:transition spd="slow" advTm="5000">
    <p:blinds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Дальнозоркость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60350"/>
            <a:ext cx="4321175" cy="2160588"/>
          </a:xfrm>
          <a:prstGeom prst="rect">
            <a:avLst/>
          </a:prstGeom>
          <a:noFill/>
        </p:spPr>
      </p:pic>
      <p:pic>
        <p:nvPicPr>
          <p:cNvPr id="24579" name="Picture 3" descr="Ход луча при &#10;дальнозоркост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7538" y="2349500"/>
            <a:ext cx="1962150" cy="1028700"/>
          </a:xfrm>
          <a:prstGeom prst="rect">
            <a:avLst/>
          </a:prstGeom>
          <a:noFill/>
        </p:spPr>
      </p:pic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107950" y="333375"/>
            <a:ext cx="4319588" cy="244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00008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При </a:t>
            </a:r>
            <a:r>
              <a:rPr lang="ru-RU" sz="2800" b="1" i="1" u="sng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ДАЛЬНОЗОРКОСТИ</a:t>
            </a:r>
            <a:r>
              <a:rPr lang="ru-RU" sz="2000" b="1" i="1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>
                <a:solidFill>
                  <a:srgbClr val="00008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изображение приходится не на определенную область сетчатки, а расположено в плоскости за ней. </a:t>
            </a:r>
          </a:p>
          <a:p>
            <a:pPr algn="ctr"/>
            <a:r>
              <a:rPr lang="ru-RU">
                <a:solidFill>
                  <a:srgbClr val="00008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Что и приводит к нечеткости изображения. Различают врожденную и возрастную дальнозоркость. </a:t>
            </a:r>
          </a:p>
          <a:p>
            <a:endParaRPr lang="ru-RU">
              <a:solidFill>
                <a:srgbClr val="00008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5003800" y="4292600"/>
            <a:ext cx="3924300" cy="179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2800" b="1" i="1" u="sng">
                <a:solidFill>
                  <a:srgbClr val="3399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КОРРЕКЦИЯ</a:t>
            </a:r>
          </a:p>
          <a:p>
            <a:r>
              <a:rPr lang="ru-RU" sz="1200" b="1"/>
              <a:t>1.</a:t>
            </a:r>
            <a:r>
              <a:rPr lang="ru-RU" sz="1200"/>
              <a:t> Двояковыпуклая плюсовая очковая линза. </a:t>
            </a:r>
          </a:p>
          <a:p>
            <a:r>
              <a:rPr lang="ru-RU" sz="1200" b="1"/>
              <a:t>2.</a:t>
            </a:r>
            <a:r>
              <a:rPr lang="ru-RU" sz="1200"/>
              <a:t> Цилярная мышца. </a:t>
            </a:r>
          </a:p>
          <a:p>
            <a:r>
              <a:rPr lang="ru-RU" sz="1200" b="1"/>
              <a:t>3.</a:t>
            </a:r>
            <a:r>
              <a:rPr lang="ru-RU" sz="1200"/>
              <a:t> Хрусталик. </a:t>
            </a:r>
          </a:p>
          <a:p>
            <a:r>
              <a:rPr lang="ru-RU" sz="1200" b="1"/>
              <a:t>4.</a:t>
            </a:r>
            <a:r>
              <a:rPr lang="ru-RU" sz="1200"/>
              <a:t> Фокус хрусталика находиться за пределами глаза. </a:t>
            </a:r>
          </a:p>
          <a:p>
            <a:r>
              <a:rPr lang="ru-RU" sz="1200" b="1"/>
              <a:t>5.</a:t>
            </a:r>
            <a:r>
              <a:rPr lang="ru-RU" sz="1200"/>
              <a:t> Фокус хрусталика находиться на сетчатке глаза.. </a:t>
            </a:r>
          </a:p>
          <a:p>
            <a:r>
              <a:rPr lang="ru-RU" sz="1200" b="1"/>
              <a:t>6.</a:t>
            </a:r>
            <a:r>
              <a:rPr lang="ru-RU" sz="1200"/>
              <a:t> Зрительный нерв</a:t>
            </a:r>
            <a:r>
              <a:rPr lang="ru-RU" sz="1200" i="1"/>
              <a:t>.</a:t>
            </a:r>
            <a:r>
              <a:rPr lang="ru-RU" sz="1200"/>
              <a:t> </a:t>
            </a:r>
          </a:p>
          <a:p>
            <a:pPr algn="ctr" eaLnBrk="0" hangingPunct="0"/>
            <a:endParaRPr lang="ru-RU" sz="1200">
              <a:latin typeface="Arial" charset="0"/>
            </a:endParaRPr>
          </a:p>
        </p:txBody>
      </p:sp>
      <p:pic>
        <p:nvPicPr>
          <p:cNvPr id="24600" name="Picture 24" descr="dalnozorkost1"/>
          <p:cNvPicPr>
            <a:picLocks noGrp="1" noChangeAspect="1" noChangeArrowheads="1"/>
          </p:cNvPicPr>
          <p:nvPr>
            <p:ph/>
          </p:nvPr>
        </p:nvPicPr>
        <p:blipFill>
          <a:blip r:embed="rId5"/>
          <a:srcRect/>
          <a:stretch>
            <a:fillRect/>
          </a:stretch>
        </p:blipFill>
        <p:spPr>
          <a:xfrm>
            <a:off x="468313" y="3789363"/>
            <a:ext cx="4464050" cy="2438400"/>
          </a:xfrm>
          <a:noFill/>
          <a:ln/>
        </p:spPr>
      </p:pic>
    </p:spTree>
  </p:cSld>
  <p:clrMapOvr>
    <a:masterClrMapping/>
  </p:clrMapOvr>
  <p:transition spd="slow" advTm="7000">
    <p:blinds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</TotalTime>
  <Words>632</Words>
  <Application>Microsoft Office PowerPoint</Application>
  <PresentationFormat>Экран (4:3)</PresentationFormat>
  <Paragraphs>96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 чем причины нарушения зрения у многих людей? </vt:lpstr>
      <vt:lpstr>Презентация PowerPoint</vt:lpstr>
      <vt:lpstr>Презентация PowerPoint</vt:lpstr>
      <vt:lpstr>Презентация PowerPoint</vt:lpstr>
      <vt:lpstr>Для снятия утомления – смотрим в даль…</vt:lpstr>
      <vt:lpstr>Гимнастика для глаз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BOSS</cp:lastModifiedBy>
  <cp:revision>20</cp:revision>
  <dcterms:created xsi:type="dcterms:W3CDTF">2010-05-20T18:53:08Z</dcterms:created>
  <dcterms:modified xsi:type="dcterms:W3CDTF">2020-01-12T14:11:20Z</dcterms:modified>
</cp:coreProperties>
</file>