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87" r:id="rId3"/>
    <p:sldId id="262" r:id="rId4"/>
    <p:sldId id="258" r:id="rId5"/>
    <p:sldId id="260" r:id="rId6"/>
    <p:sldId id="285" r:id="rId7"/>
    <p:sldId id="286" r:id="rId8"/>
    <p:sldId id="261" r:id="rId9"/>
    <p:sldId id="269" r:id="rId10"/>
    <p:sldId id="270" r:id="rId11"/>
    <p:sldId id="271" r:id="rId12"/>
    <p:sldId id="275" r:id="rId13"/>
    <p:sldId id="276" r:id="rId14"/>
    <p:sldId id="273" r:id="rId15"/>
    <p:sldId id="274" r:id="rId16"/>
    <p:sldId id="277" r:id="rId17"/>
    <p:sldId id="280" r:id="rId18"/>
    <p:sldId id="281" r:id="rId19"/>
    <p:sldId id="282" r:id="rId20"/>
    <p:sldId id="283" r:id="rId21"/>
    <p:sldId id="284" r:id="rId22"/>
    <p:sldId id="279" r:id="rId23"/>
    <p:sldId id="278" r:id="rId24"/>
    <p:sldId id="265" r:id="rId25"/>
    <p:sldId id="272" r:id="rId26"/>
    <p:sldId id="26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F596291-48C3-42EA-9461-9C6B968734B8}" type="datetimeFigureOut">
              <a:rPr lang="ru-RU" smtClean="0"/>
              <a:pPr/>
              <a:t>12.01.2020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F152F36-0847-4D09-A00C-C9A71FF25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96291-48C3-42EA-9461-9C6B968734B8}" type="datetimeFigureOut">
              <a:rPr lang="ru-RU" smtClean="0"/>
              <a:pPr/>
              <a:t>12.01.2020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2F36-0847-4D09-A00C-C9A71FF25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96291-48C3-42EA-9461-9C6B968734B8}" type="datetimeFigureOut">
              <a:rPr lang="ru-RU" smtClean="0"/>
              <a:pPr/>
              <a:t>12.01.2020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2F36-0847-4D09-A00C-C9A71FF25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F596291-48C3-42EA-9461-9C6B968734B8}" type="datetimeFigureOut">
              <a:rPr lang="ru-RU" smtClean="0"/>
              <a:pPr/>
              <a:t>12.01.2020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F152F36-0847-4D09-A00C-C9A71FF25D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F596291-48C3-42EA-9461-9C6B968734B8}" type="datetimeFigureOut">
              <a:rPr lang="ru-RU" smtClean="0"/>
              <a:pPr/>
              <a:t>12.01.2020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F152F36-0847-4D09-A00C-C9A71FF25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96291-48C3-42EA-9461-9C6B968734B8}" type="datetimeFigureOut">
              <a:rPr lang="ru-RU" smtClean="0"/>
              <a:pPr/>
              <a:t>12.01.2020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2F36-0847-4D09-A00C-C9A71FF25D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96291-48C3-42EA-9461-9C6B968734B8}" type="datetimeFigureOut">
              <a:rPr lang="ru-RU" smtClean="0"/>
              <a:pPr/>
              <a:t>12.01.2020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2F36-0847-4D09-A00C-C9A71FF25D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596291-48C3-42EA-9461-9C6B968734B8}" type="datetimeFigureOut">
              <a:rPr lang="ru-RU" smtClean="0"/>
              <a:pPr/>
              <a:t>12.01.2020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F152F36-0847-4D09-A00C-C9A71FF25D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96291-48C3-42EA-9461-9C6B968734B8}" type="datetimeFigureOut">
              <a:rPr lang="ru-RU" smtClean="0"/>
              <a:pPr/>
              <a:t>12.01.2020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2F36-0847-4D09-A00C-C9A71FF25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F596291-48C3-42EA-9461-9C6B968734B8}" type="datetimeFigureOut">
              <a:rPr lang="ru-RU" smtClean="0"/>
              <a:pPr/>
              <a:t>12.01.2020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F152F36-0847-4D09-A00C-C9A71FF25D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596291-48C3-42EA-9461-9C6B968734B8}" type="datetimeFigureOut">
              <a:rPr lang="ru-RU" smtClean="0"/>
              <a:pPr/>
              <a:t>12.01.2020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F152F36-0847-4D09-A00C-C9A71FF25D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F596291-48C3-42EA-9461-9C6B968734B8}" type="datetimeFigureOut">
              <a:rPr lang="ru-RU" smtClean="0"/>
              <a:pPr/>
              <a:t>12.01.2020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F152F36-0847-4D09-A00C-C9A71FF25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57680"/>
            <a:ext cx="8784976" cy="233521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Профилактика нарушений и коррекция осанки и плоскостопия у</a:t>
            </a:r>
            <a:br>
              <a:rPr lang="ru-RU" sz="4000" dirty="0" smtClean="0">
                <a:solidFill>
                  <a:srgbClr val="002060"/>
                </a:solidFill>
              </a:rPr>
            </a:br>
            <a:r>
              <a:rPr lang="ru-RU" sz="4000" dirty="0" smtClean="0">
                <a:solidFill>
                  <a:srgbClr val="002060"/>
                </a:solidFill>
              </a:rPr>
              <a:t>дошкольников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4869160"/>
            <a:ext cx="7200800" cy="1728192"/>
          </a:xfrm>
        </p:spPr>
        <p:txBody>
          <a:bodyPr>
            <a:noAutofit/>
          </a:bodyPr>
          <a:lstStyle/>
          <a:p>
            <a:pPr algn="ctr"/>
            <a:r>
              <a:rPr lang="en-US" sz="2000" dirty="0">
                <a:solidFill>
                  <a:srgbClr val="FFC000"/>
                </a:solidFill>
              </a:rPr>
              <a:t/>
            </a:r>
            <a:br>
              <a:rPr lang="en-US" sz="2000" dirty="0">
                <a:solidFill>
                  <a:srgbClr val="FFC000"/>
                </a:solidFill>
              </a:rPr>
            </a:br>
            <a:endParaRPr lang="ru-RU" sz="2000" dirty="0">
              <a:solidFill>
                <a:srgbClr val="FFC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924944"/>
            <a:ext cx="4007321" cy="2543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344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8640960" cy="648072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i="1" dirty="0">
                <a:solidFill>
                  <a:srgbClr val="FFFF00"/>
                </a:solidFill>
              </a:rPr>
              <a:t>Коррекционные упражнения, выполняемые </a:t>
            </a:r>
            <a:r>
              <a:rPr lang="ru-RU" i="1" dirty="0" smtClean="0">
                <a:solidFill>
                  <a:srgbClr val="FFFF00"/>
                </a:solidFill>
              </a:rPr>
              <a:t>стоя</a:t>
            </a:r>
          </a:p>
          <a:p>
            <a:pPr marL="0" indent="0" algn="ctr">
              <a:buNone/>
            </a:pPr>
            <a:endParaRPr lang="ru-RU" dirty="0">
              <a:solidFill>
                <a:srgbClr val="FFFF00"/>
              </a:solidFill>
            </a:endParaRPr>
          </a:p>
          <a:p>
            <a:r>
              <a:rPr lang="ru-RU" dirty="0"/>
              <a:t>1. Стоя на наружных сводах стоп — встать на носки и вернуться в исходное положение.</a:t>
            </a:r>
          </a:p>
          <a:p>
            <a:r>
              <a:rPr lang="ru-RU" dirty="0"/>
              <a:t>2. Стоя на наружных сводах стопы — полуприсед.</a:t>
            </a:r>
          </a:p>
          <a:p>
            <a:r>
              <a:rPr lang="ru-RU" dirty="0"/>
              <a:t>3. Стоя, носки вместе, пятки врозь — встать на носки, вернуться в исходное положение.</a:t>
            </a:r>
          </a:p>
          <a:p>
            <a:r>
              <a:rPr lang="ru-RU" dirty="0"/>
              <a:t>4. Стоя, стопы параллельно— сгибая пальцы, поднять внутренний край стопы.</a:t>
            </a:r>
          </a:p>
          <a:p>
            <a:r>
              <a:rPr lang="ru-RU" dirty="0"/>
              <a:t>5. Стоя след в след (носок правой касается пятки левой), — подняться на носки, вернуться в исходное положение.</a:t>
            </a:r>
          </a:p>
          <a:p>
            <a:r>
              <a:rPr lang="ru-RU" dirty="0"/>
              <a:t>6. На пол положить две булавы (кегли) — захватить пальцами ног шейку или головку булавы и поставить ее на основание.</a:t>
            </a:r>
          </a:p>
          <a:p>
            <a:r>
              <a:rPr lang="ru-RU" dirty="0"/>
              <a:t>7. Перемещение теннисного мяча пальцами ног от носка к пятке, не поднимая ее.</a:t>
            </a:r>
          </a:p>
          <a:p>
            <a:r>
              <a:rPr lang="ru-RU" dirty="0"/>
              <a:t>8. Левая (правая) на носок — поочередная смена положения в быстром темпе.</a:t>
            </a:r>
          </a:p>
          <a:p>
            <a:r>
              <a:rPr lang="ru-RU" dirty="0"/>
              <a:t>9. Стоя, ноги врозь, стопы параллельно, руки на пояс — присед на всей стопе.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8794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8640960" cy="648072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i="1" dirty="0">
                <a:solidFill>
                  <a:srgbClr val="FFFF00"/>
                </a:solidFill>
              </a:rPr>
              <a:t>Коррекционные упражнения, выполняемые в ходьбе</a:t>
            </a:r>
            <a:endParaRPr lang="ru-RU" dirty="0">
              <a:solidFill>
                <a:srgbClr val="FFFF00"/>
              </a:solidFill>
            </a:endParaRPr>
          </a:p>
          <a:p>
            <a:r>
              <a:rPr lang="ru-RU" dirty="0"/>
              <a:t>1. Ходьба на носках, на наружных сводах стоп.</a:t>
            </a:r>
          </a:p>
          <a:p>
            <a:r>
              <a:rPr lang="ru-RU" dirty="0"/>
              <a:t>2. Ходьба на носках, в полуприседе, носки внутрь.</a:t>
            </a:r>
          </a:p>
          <a:p>
            <a:r>
              <a:rPr lang="ru-RU" dirty="0"/>
              <a:t>3. Ходьба гусиным шагом на наружных сводах стопы.</a:t>
            </a:r>
          </a:p>
          <a:p>
            <a:r>
              <a:rPr lang="ru-RU" dirty="0"/>
              <a:t>4. Ходьба по набивным мячам.</a:t>
            </a:r>
          </a:p>
          <a:p>
            <a:r>
              <a:rPr lang="ru-RU" dirty="0"/>
              <a:t>5. Ходьба на носках по наклонной плоскости.</a:t>
            </a:r>
          </a:p>
          <a:p>
            <a:r>
              <a:rPr lang="ru-RU" dirty="0"/>
              <a:t>6. Ходьба на носках с высоким подниманием бедра.</a:t>
            </a:r>
          </a:p>
          <a:p>
            <a:r>
              <a:rPr lang="ru-RU" dirty="0"/>
              <a:t>7. Ходьба приставными шагами боком по канату, расположенному на полу.</a:t>
            </a:r>
          </a:p>
          <a:p>
            <a:r>
              <a:rPr lang="ru-RU" dirty="0"/>
              <a:t>8. Ходьба приставными шагами по рейке гимнастической стенки, держась за рейку на уровне пояса.</a:t>
            </a:r>
          </a:p>
          <a:p>
            <a:r>
              <a:rPr lang="ru-RU" dirty="0"/>
              <a:t>9. Лазанье по гимнастической стенке вверх и вниз, захватывая рейку пальцами и поворачивая стопы внутрь.</a:t>
            </a:r>
          </a:p>
          <a:p>
            <a:r>
              <a:rPr lang="ru-RU" dirty="0"/>
              <a:t>10. Ходьба на носках, собирая пальцами ног рассыпанные орехи, шишки, пуговицы.</a:t>
            </a:r>
          </a:p>
          <a:p>
            <a:r>
              <a:rPr lang="ru-RU" dirty="0"/>
              <a:t>11. Ходьба на четвереньках маленькими шажками.</a:t>
            </a:r>
          </a:p>
          <a:p>
            <a:r>
              <a:rPr lang="ru-RU" dirty="0"/>
              <a:t>12. Ходьба по массажному коврику (по траве, гальке, гравию).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7907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210146"/>
          </a:xfrm>
        </p:spPr>
        <p:txBody>
          <a:bodyPr>
            <a:normAutofit fontScale="90000"/>
          </a:bodyPr>
          <a:lstStyle/>
          <a:p>
            <a:pPr indent="457200"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Осанка – это привычное положение туловища и его частей в различных положениях (стоя, сидя, при ходьбе)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45552"/>
            <a:ext cx="4095973" cy="4528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493" y="1500174"/>
            <a:ext cx="4442544" cy="4814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375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210146"/>
          </a:xfrm>
        </p:spPr>
        <p:txBody>
          <a:bodyPr>
            <a:normAutofit fontScale="90000"/>
          </a:bodyPr>
          <a:lstStyle/>
          <a:p>
            <a:pPr indent="457200"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Осанка – это привычное положение туловища и его частей в различных положениях (стоя, сидя, при ходьбе)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772816"/>
            <a:ext cx="5400600" cy="450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583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210146"/>
          </a:xfrm>
        </p:spPr>
        <p:txBody>
          <a:bodyPr>
            <a:normAutofit/>
          </a:bodyPr>
          <a:lstStyle/>
          <a:p>
            <a:pPr indent="457200"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Физиологические изгибы позвоночного столба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1"/>
            <a:ext cx="3672422" cy="290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444" y="1916831"/>
            <a:ext cx="3701290" cy="4155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702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496944" cy="6285312"/>
          </a:xfrm>
        </p:spPr>
        <p:txBody>
          <a:bodyPr>
            <a:noAutofit/>
          </a:bodyPr>
          <a:lstStyle/>
          <a:p>
            <a:pPr marL="0" indent="468000" algn="ctr">
              <a:spcBef>
                <a:spcPts val="0"/>
              </a:spcBef>
              <a:buNone/>
            </a:pP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effectLst/>
              </a:rPr>
              <a:t>Виды нарушений осанки у дошкольников</a:t>
            </a:r>
            <a:endParaRPr lang="ru-RU" sz="3200" dirty="0">
              <a:solidFill>
                <a:schemeClr val="tx2">
                  <a:lumMod val="50000"/>
                </a:schemeClr>
              </a:solidFill>
              <a:effectLst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556" y="1752600"/>
            <a:ext cx="6277788" cy="4546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471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8219256" cy="64807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dirty="0" smtClean="0"/>
              <a:t>Дети дошкольного возраста растут и развиваются так быстро, что со стороны педагогов и родителей требуется постоянный контроль. Надо очень внимательно следить: как ребенок стоит, как ходит, как сидит, в какой позе предпочитает спать, так как неправильные позы – основная причина нарушений осанки. </a:t>
            </a:r>
          </a:p>
          <a:p>
            <a:pPr marL="0" indent="0" algn="ctr"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Стоять следует прямо, но свободно; вес тела равномерно распределять на обе ноги. При привычной манере отставлять ногу в сторону формируется перекос таза и асимметрия позвоночника.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300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8219256" cy="648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/>
              <a:t>Поза сидя имеет особенно большое значение для будущих школьников.</a:t>
            </a:r>
          </a:p>
          <a:p>
            <a:pPr marL="0" indent="0" algn="ctr"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Важно, чтобы ребенок сидел прямо, не сгибая туловище, голова может быть слегка наклонена вперед.</a:t>
            </a:r>
          </a:p>
          <a:p>
            <a:pPr marL="0" indent="0" algn="ctr"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 Ноги упираются в пол всей стопой и согнуты в тазобедренных, коленных и голеностопных суставах под прямыми углами, спина должна опираться на спинку стула или кресла, а бедра лежать на двух третях сиденья. </a:t>
            </a:r>
          </a:p>
        </p:txBody>
      </p:sp>
    </p:spTree>
    <p:extLst>
      <p:ext uri="{BB962C8B-B14F-4D97-AF65-F5344CB8AC3E}">
        <p14:creationId xmlns:p14="http://schemas.microsoft.com/office/powerpoint/2010/main" val="141300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8219256" cy="648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Нельзя допускать, чтобы ребенок сидел, положив одну ногу на другую или убирал ноги под сиденье, так как под коленями проходят крупные кровеносные сосуды и в таких позах они пережимаются.</a:t>
            </a:r>
          </a:p>
          <a:p>
            <a:pPr marL="0" indent="0" algn="ctr"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Надплечья должны быть на одном уровне.</a:t>
            </a:r>
          </a:p>
          <a:p>
            <a:pPr marL="0" indent="0" algn="ctr"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 Нельзя позволять ребенку опираться на одну руку, поворачивая плечо при письме или рисовании. 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1300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8219256" cy="64807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2800" dirty="0" smtClean="0"/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2800" dirty="0" smtClean="0"/>
              <a:t>Поза, сидя за столом должна обеспечить максимально возможную опору для мышц спины и симметричное положение туловища, плечевого пояса и рук. </a:t>
            </a:r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2800" dirty="0" smtClean="0"/>
              <a:t>Руки при чтении можно удерживать тремя способами: </a:t>
            </a:r>
          </a:p>
          <a:p>
            <a:pPr marL="0" indent="450000" algn="just">
              <a:spcBef>
                <a:spcPts val="0"/>
              </a:spcBef>
            </a:pPr>
            <a:r>
              <a:rPr lang="ru-RU" sz="2800" dirty="0" smtClean="0"/>
              <a:t>локти и предплечья равномерно положены на стол, кисти поддерживают книгу в наклонном положении; </a:t>
            </a:r>
          </a:p>
          <a:p>
            <a:pPr marL="0" indent="450000" algn="just">
              <a:spcBef>
                <a:spcPts val="0"/>
              </a:spcBef>
            </a:pPr>
            <a:r>
              <a:rPr lang="ru-RU" sz="2800" dirty="0" smtClean="0"/>
              <a:t>локти опираются на стол, предплечья подняты, кисти рук поддерживают подбородок; </a:t>
            </a:r>
          </a:p>
          <a:p>
            <a:pPr marL="0" indent="450000" algn="just">
              <a:spcBef>
                <a:spcPts val="0"/>
              </a:spcBef>
            </a:pPr>
            <a:r>
              <a:rPr lang="ru-RU" sz="2800" dirty="0" smtClean="0"/>
              <a:t>локти лежат на столе, предплечья сложены перед грудью.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1300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147248" cy="5330968"/>
          </a:xfrm>
        </p:spPr>
        <p:txBody>
          <a:bodyPr>
            <a:normAutofit fontScale="77500" lnSpcReduction="20000"/>
          </a:bodyPr>
          <a:lstStyle/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2800" dirty="0" smtClean="0"/>
              <a:t>Для организма ребенка характерны генерализованные физиологические реакции, т. е. в ответ на внешние воздействия организм реагирует активацией различных физиологических систем.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2800" dirty="0" smtClean="0"/>
              <a:t> Такой способ реагирования весьма неэкономичен, связан с быстрым исчерпанием резервов и поэтому не может обеспечивать нормальное функционирование в течение длительного времени. 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2800" dirty="0" smtClean="0"/>
              <a:t>В организме нет функциональных возможностей для длительного поддерживания устойчивых состояний, возникающих при разного рода деятельности. Это проявляется в быстром утомлении при физических и умственных нагрузках.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rgbClr val="FFFF00"/>
                </a:solidFill>
              </a:rPr>
              <a:t>устойчивость к нагрузкам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34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8219256" cy="648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dirty="0" smtClean="0"/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2800" dirty="0" smtClean="0"/>
              <a:t>Особое внимание нужно уделять </a:t>
            </a:r>
            <a:r>
              <a:rPr lang="ru-RU" sz="2800" i="1" dirty="0" smtClean="0"/>
              <a:t>позе ребенка во время сна</a:t>
            </a:r>
            <a:r>
              <a:rPr lang="ru-RU" sz="2800" dirty="0" smtClean="0"/>
              <a:t>.</a:t>
            </a:r>
          </a:p>
          <a:p>
            <a:pPr marL="0" indent="450000" algn="just">
              <a:spcBef>
                <a:spcPts val="0"/>
              </a:spcBef>
              <a:buNone/>
            </a:pPr>
            <a:endParaRPr lang="ru-RU" sz="2800" dirty="0" smtClean="0"/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2800" dirty="0" smtClean="0"/>
              <a:t>Позвоночник должен опираться на матрас во всех частях, не провисая, для сохранения всех физиологических изгибов. </a:t>
            </a:r>
          </a:p>
          <a:p>
            <a:pPr marL="0" indent="450000" algn="just">
              <a:spcBef>
                <a:spcPts val="0"/>
              </a:spcBef>
              <a:buNone/>
            </a:pPr>
            <a:endParaRPr lang="ru-RU" sz="2800" dirty="0" smtClean="0"/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2800" dirty="0" smtClean="0"/>
              <a:t>Матрас – умеренно мягкий.</a:t>
            </a:r>
          </a:p>
          <a:p>
            <a:pPr marL="0" indent="450000" algn="just">
              <a:spcBef>
                <a:spcPts val="0"/>
              </a:spcBef>
              <a:buNone/>
            </a:pPr>
            <a:endParaRPr lang="ru-RU" sz="2800" dirty="0" smtClean="0"/>
          </a:p>
          <a:p>
            <a:pPr marL="0" indent="450000" algn="just">
              <a:spcBef>
                <a:spcPts val="0"/>
              </a:spcBef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1300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8219256" cy="648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dirty="0" smtClean="0"/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3200" dirty="0" smtClean="0"/>
              <a:t>Подушка – мягкая и упругая.</a:t>
            </a:r>
          </a:p>
          <a:p>
            <a:pPr marL="0" indent="450000" algn="just">
              <a:spcBef>
                <a:spcPts val="0"/>
              </a:spcBef>
              <a:buNone/>
            </a:pPr>
            <a:endParaRPr lang="ru-RU" sz="3200" dirty="0" smtClean="0"/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3200" dirty="0" smtClean="0"/>
              <a:t>В положении лежа на спине для расслабления шейного отдела позвоночника следует уголки подушки поместить над плечами с обеих сторон. </a:t>
            </a:r>
          </a:p>
          <a:p>
            <a:pPr marL="0" indent="450000" algn="just">
              <a:spcBef>
                <a:spcPts val="0"/>
              </a:spcBef>
              <a:buNone/>
            </a:pPr>
            <a:endParaRPr lang="ru-RU" sz="3200" dirty="0" smtClean="0"/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3200" dirty="0" smtClean="0"/>
              <a:t>Во время сна на боку подушку располагают так, чтобы ее нижний край заполнял пространство между подбородком и плечом.</a:t>
            </a:r>
          </a:p>
          <a:p>
            <a:pPr marL="0" indent="450000" algn="just">
              <a:spcBef>
                <a:spcPts val="0"/>
              </a:spcBef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1300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8219256" cy="648072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ru-RU" sz="5000" i="1" dirty="0">
                <a:solidFill>
                  <a:schemeClr val="tx2">
                    <a:lumMod val="50000"/>
                  </a:schemeClr>
                </a:solidFill>
              </a:rPr>
              <a:t>Упражнения для коррекции ассиметричной </a:t>
            </a:r>
            <a:r>
              <a:rPr lang="ru-RU" sz="5000" i="1" dirty="0" smtClean="0">
                <a:solidFill>
                  <a:schemeClr val="tx2">
                    <a:lumMod val="50000"/>
                  </a:schemeClr>
                </a:solidFill>
              </a:rPr>
              <a:t>осанки</a:t>
            </a:r>
          </a:p>
          <a:p>
            <a:pPr marL="0" indent="0" algn="ctr">
              <a:buNone/>
            </a:pPr>
            <a:endParaRPr lang="ru-RU" sz="3800" dirty="0">
              <a:solidFill>
                <a:srgbClr val="FFFF00"/>
              </a:solidFill>
            </a:endParaRPr>
          </a:p>
          <a:p>
            <a:pPr algn="just"/>
            <a:r>
              <a:rPr lang="ru-RU" sz="4500" dirty="0">
                <a:solidFill>
                  <a:schemeClr val="tx2">
                    <a:lumMod val="50000"/>
                  </a:schemeClr>
                </a:solidFill>
              </a:rPr>
              <a:t>«Кошечка». </a:t>
            </a:r>
            <a:r>
              <a:rPr lang="ru-RU" sz="4500" dirty="0"/>
              <a:t>Из положения стоя на четвереньках – опускание и поднимание головы со сгибанием в поясничном отделе с последующим разгибанием в грудном и поясничном отделах позвоночника.</a:t>
            </a:r>
          </a:p>
          <a:p>
            <a:pPr algn="just"/>
            <a:r>
              <a:rPr lang="ru-RU" sz="4500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ru-RU" sz="4500" dirty="0">
                <a:solidFill>
                  <a:schemeClr val="tx2">
                    <a:lumMod val="50000"/>
                  </a:schemeClr>
                </a:solidFill>
              </a:rPr>
              <a:t>Ванька-встанька».</a:t>
            </a:r>
            <a:r>
              <a:rPr lang="ru-RU" sz="4500" dirty="0"/>
              <a:t> Из положения сед в группировке (руки обхватывают колени, прижатые к груди) - перекат назад и возвращение в исходное положение без помощи рук.</a:t>
            </a:r>
          </a:p>
          <a:p>
            <a:pPr algn="just"/>
            <a:r>
              <a:rPr lang="ru-RU" sz="4500" dirty="0">
                <a:solidFill>
                  <a:schemeClr val="tx2">
                    <a:lumMod val="50000"/>
                  </a:schemeClr>
                </a:solidFill>
              </a:rPr>
              <a:t>«Птица». </a:t>
            </a:r>
            <a:r>
              <a:rPr lang="ru-RU" sz="4500" dirty="0"/>
              <a:t>Из положения сед ноги врозь руки в стороны (сохраняя положение правильной осанки) – наклон вперед до касания руками пальцев ног.</a:t>
            </a:r>
          </a:p>
          <a:p>
            <a:pPr algn="just"/>
            <a:r>
              <a:rPr lang="ru-RU" sz="4500" dirty="0">
                <a:solidFill>
                  <a:schemeClr val="tx2">
                    <a:lumMod val="50000"/>
                  </a:schemeClr>
                </a:solidFill>
              </a:rPr>
              <a:t>«Змея». </a:t>
            </a:r>
            <a:r>
              <a:rPr lang="ru-RU" sz="4500" dirty="0"/>
              <a:t>Из положения лежа на животе, ноги вместе, руки к плечам – медленно разгибая руки и поднимая голову, выполнить разгибание в грудном и поясничном отделах позвоночного столба.</a:t>
            </a:r>
          </a:p>
          <a:p>
            <a:pPr algn="just"/>
            <a:r>
              <a:rPr lang="ru-RU" sz="4500" dirty="0"/>
              <a:t>«Лодочка». Из положения лежа на животе, руки за спину – поднять голову, грудь, ноги, зафиксировать положение (покачаться «на лодочке»).</a:t>
            </a:r>
          </a:p>
          <a:p>
            <a:pPr algn="just"/>
            <a:r>
              <a:rPr lang="ru-RU" sz="4500" dirty="0"/>
              <a:t>«Пловец». Из положения лежа на груди – брасс на груди (имитация движений рук, постепенно увеличивая амплитуду и темп движений, не касаясь руками пола).</a:t>
            </a:r>
          </a:p>
          <a:p>
            <a:pPr algn="just"/>
            <a:r>
              <a:rPr lang="ru-RU" sz="4500" dirty="0"/>
              <a:t>«Рыбка». Из положения лежа на животе, руки на предплечьях на полу, пальцы вперед – медленно разгибая руки, поднять голову, прогнуться во всех отделах позвоночника и коснуться стопами головы.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300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075240" cy="6285312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RU" sz="3800" i="1" dirty="0">
                <a:solidFill>
                  <a:schemeClr val="tx2">
                    <a:lumMod val="50000"/>
                  </a:schemeClr>
                </a:solidFill>
              </a:rPr>
              <a:t>Упражнения для коррекции кифотической </a:t>
            </a:r>
            <a:r>
              <a:rPr lang="ru-RU" sz="3800" i="1" dirty="0" smtClean="0">
                <a:solidFill>
                  <a:schemeClr val="tx2">
                    <a:lumMod val="50000"/>
                  </a:schemeClr>
                </a:solidFill>
              </a:rPr>
              <a:t>осанки</a:t>
            </a:r>
          </a:p>
          <a:p>
            <a:pPr marL="0" indent="0" algn="ctr">
              <a:buNone/>
            </a:pPr>
            <a:endParaRPr lang="ru-RU" sz="3800" dirty="0">
              <a:solidFill>
                <a:srgbClr val="FFFF00"/>
              </a:solidFill>
            </a:endParaRPr>
          </a:p>
          <a:p>
            <a:pPr marL="0" indent="274320" algn="just">
              <a:lnSpc>
                <a:spcPct val="120000"/>
              </a:lnSpc>
              <a:spcBef>
                <a:spcPts val="0"/>
              </a:spcBef>
            </a:pPr>
            <a:r>
              <a:rPr lang="ru-RU" sz="3300" dirty="0" smtClean="0"/>
              <a:t>«</a:t>
            </a:r>
            <a:r>
              <a:rPr lang="ru-RU" sz="3300" dirty="0"/>
              <a:t>Кроль на спине». Стоя перед зеркалом, круговые движения рук назад.</a:t>
            </a:r>
          </a:p>
          <a:p>
            <a:pPr marL="0" indent="274320" algn="just">
              <a:lnSpc>
                <a:spcPct val="120000"/>
              </a:lnSpc>
              <a:spcBef>
                <a:spcPts val="0"/>
              </a:spcBef>
            </a:pPr>
            <a:r>
              <a:rPr lang="ru-RU" sz="3300" dirty="0"/>
              <a:t>«Насос». Стоя перед зеркалом – наклоны вправо и влево, скользя руками вдоль туловища. «Штанга». Из положения стойка ноги врозь гимнастическая палка на плечах – наклон вперед.</a:t>
            </a:r>
          </a:p>
          <a:p>
            <a:pPr marL="0" indent="274320" algn="just">
              <a:lnSpc>
                <a:spcPct val="120000"/>
              </a:lnSpc>
              <a:spcBef>
                <a:spcPts val="0"/>
              </a:spcBef>
            </a:pPr>
            <a:r>
              <a:rPr lang="ru-RU" sz="3300" dirty="0"/>
              <a:t>«Лук». Стоя спиной к гимнастической стенке, хватом за рейку на уровне плеч – сгибание-разгибание позвоночника в грудном и поясничном отделе.</a:t>
            </a:r>
          </a:p>
          <a:p>
            <a:pPr marL="0" indent="274320" algn="just">
              <a:lnSpc>
                <a:spcPct val="120000"/>
              </a:lnSpc>
              <a:spcBef>
                <a:spcPts val="0"/>
              </a:spcBef>
            </a:pPr>
            <a:r>
              <a:rPr lang="ru-RU" sz="3300" dirty="0" smtClean="0"/>
              <a:t>«</a:t>
            </a:r>
            <a:r>
              <a:rPr lang="ru-RU" sz="3300" dirty="0"/>
              <a:t>Силач». Из положения лежа на животе, гантели (1 кг) в стороны - разгибание в грудном отделе позвоночного столба с одновременным подниманием ног.</a:t>
            </a:r>
          </a:p>
          <a:p>
            <a:pPr marL="0" indent="274320" algn="just">
              <a:lnSpc>
                <a:spcPct val="120000"/>
              </a:lnSpc>
              <a:spcBef>
                <a:spcPts val="0"/>
              </a:spcBef>
            </a:pPr>
            <a:r>
              <a:rPr lang="ru-RU" sz="3300" dirty="0"/>
              <a:t>«Орел». Из положения лежа поперек гимнастической скамейки на уровне середины бедра, руки за голову – наклон вперед с последующим разгибанием в грудном и поясничном отделах с фиксацией положения.</a:t>
            </a:r>
          </a:p>
          <a:p>
            <a:pPr marL="0" indent="274320" algn="just">
              <a:lnSpc>
                <a:spcPct val="120000"/>
              </a:lnSpc>
              <a:spcBef>
                <a:spcPts val="0"/>
              </a:spcBef>
            </a:pPr>
            <a:r>
              <a:rPr lang="ru-RU" sz="3300" dirty="0"/>
              <a:t>«Замок». Из положения сед на полу, скрестив ноги – левая за спиной ладонью наружу, правая, согнутая в локтевом суставе на плече ладонью вовнутрь, пальцы в «замок». То же другой рукой.</a:t>
            </a:r>
            <a:endParaRPr lang="ru-RU" sz="33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0345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496944" cy="6285312"/>
          </a:xfrm>
        </p:spPr>
        <p:txBody>
          <a:bodyPr>
            <a:noAutofit/>
          </a:bodyPr>
          <a:lstStyle/>
          <a:p>
            <a:pPr marL="0" indent="468000" algn="ctr"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2">
                    <a:lumMod val="50000"/>
                  </a:schemeClr>
                </a:solidFill>
              </a:rPr>
              <a:t>Коррекция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кифолордической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</a:rPr>
              <a:t>осанки</a:t>
            </a:r>
          </a:p>
          <a:p>
            <a:pPr marL="0" indent="468000" algn="ctr">
              <a:spcBef>
                <a:spcPts val="0"/>
              </a:spcBef>
              <a:buNone/>
            </a:pPr>
            <a:endParaRPr lang="ru-RU" i="1" dirty="0" smtClean="0">
              <a:solidFill>
                <a:srgbClr val="FFFF00"/>
              </a:solidFill>
            </a:endParaRPr>
          </a:p>
          <a:p>
            <a:pPr marL="0" indent="468000" algn="just">
              <a:spcBef>
                <a:spcPts val="0"/>
              </a:spcBef>
            </a:pPr>
            <a:r>
              <a:rPr lang="ru-RU" dirty="0" smtClean="0">
                <a:solidFill>
                  <a:srgbClr val="FFFF00"/>
                </a:solidFill>
              </a:rPr>
              <a:t>«</a:t>
            </a:r>
            <a:r>
              <a:rPr lang="ru-RU" dirty="0">
                <a:solidFill>
                  <a:srgbClr val="FFFF00"/>
                </a:solidFill>
              </a:rPr>
              <a:t>Дровосек». </a:t>
            </a:r>
            <a:r>
              <a:rPr lang="ru-RU" dirty="0"/>
              <a:t>Из положения стойки ноги врозь, руки в «замок» – взмах руками вверх и резкий наклон вперед.</a:t>
            </a:r>
          </a:p>
          <a:p>
            <a:pPr marL="0" indent="468000" algn="just">
              <a:spcBef>
                <a:spcPts val="0"/>
              </a:spcBef>
            </a:pPr>
            <a:r>
              <a:rPr lang="ru-RU" dirty="0">
                <a:solidFill>
                  <a:srgbClr val="FFFF00"/>
                </a:solidFill>
              </a:rPr>
              <a:t>«Книжка».</a:t>
            </a:r>
            <a:r>
              <a:rPr lang="ru-RU" dirty="0"/>
              <a:t> Из положения сед ноги врозь – наклоны до касания лбом коленей.</a:t>
            </a:r>
          </a:p>
          <a:p>
            <a:pPr marL="0" indent="468000" algn="just">
              <a:spcBef>
                <a:spcPts val="0"/>
              </a:spcBef>
            </a:pPr>
            <a:r>
              <a:rPr lang="ru-RU" dirty="0">
                <a:solidFill>
                  <a:srgbClr val="FFFF00"/>
                </a:solidFill>
              </a:rPr>
              <a:t>«Рак». </a:t>
            </a:r>
            <a:r>
              <a:rPr lang="ru-RU" dirty="0"/>
              <a:t>а) Из положения лежа на животе – поочередное поднимание прямых ног назад вверх; б) То же, из упора на коленях.</a:t>
            </a:r>
          </a:p>
          <a:p>
            <a:pPr marL="0" indent="468000" algn="just">
              <a:spcBef>
                <a:spcPts val="0"/>
              </a:spcBef>
            </a:pPr>
            <a:r>
              <a:rPr lang="ru-RU" dirty="0">
                <a:solidFill>
                  <a:srgbClr val="FFFF00"/>
                </a:solidFill>
              </a:rPr>
              <a:t>«Лодочка». </a:t>
            </a:r>
            <a:r>
              <a:rPr lang="ru-RU" dirty="0"/>
              <a:t>Из положения лежа на животе, руки за спину – поднять голову, грудь, ноги, зафиксировать положение (покачаться «на лодочке»). </a:t>
            </a:r>
          </a:p>
          <a:p>
            <a:pPr marL="0" indent="468000" algn="just">
              <a:spcBef>
                <a:spcPts val="0"/>
              </a:spcBef>
            </a:pPr>
            <a:r>
              <a:rPr lang="ru-RU" dirty="0">
                <a:solidFill>
                  <a:srgbClr val="FFFF00"/>
                </a:solidFill>
              </a:rPr>
              <a:t>«Велосипед». </a:t>
            </a:r>
            <a:r>
              <a:rPr lang="ru-RU" dirty="0"/>
              <a:t>Из положения лежа на спине, руки вдоль туловища ноги вверх – имитация движений велосипедиста.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2147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19256" cy="6141296"/>
          </a:xfrm>
        </p:spPr>
        <p:txBody>
          <a:bodyPr>
            <a:normAutofit fontScale="62500" lnSpcReduction="20000"/>
          </a:bodyPr>
          <a:lstStyle/>
          <a:p>
            <a:pPr marL="0" indent="468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500" i="1" dirty="0">
                <a:solidFill>
                  <a:schemeClr val="tx2">
                    <a:lumMod val="50000"/>
                  </a:schemeClr>
                </a:solidFill>
              </a:rPr>
              <a:t>Упражнения для коррекции плоской спины</a:t>
            </a:r>
            <a:endParaRPr lang="ru-RU" sz="4500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sz="3200" dirty="0" smtClean="0">
                <a:solidFill>
                  <a:srgbClr val="FFFF00"/>
                </a:solidFill>
              </a:rPr>
              <a:t>«</a:t>
            </a:r>
            <a:r>
              <a:rPr lang="ru-RU" sz="3200" dirty="0">
                <a:solidFill>
                  <a:srgbClr val="FFFF00"/>
                </a:solidFill>
              </a:rPr>
              <a:t>Лодочка». </a:t>
            </a:r>
            <a:r>
              <a:rPr lang="ru-RU" sz="3200" dirty="0"/>
              <a:t>Из положения лежа на животе, руки за спину – поднять голову, грудь, ноги, зафиксировать положение (покачаться «на лодочке»). </a:t>
            </a:r>
          </a:p>
          <a:p>
            <a:pPr algn="just"/>
            <a:r>
              <a:rPr lang="ru-RU" sz="3200" dirty="0">
                <a:solidFill>
                  <a:srgbClr val="FFFF00"/>
                </a:solidFill>
              </a:rPr>
              <a:t>«Пловец». </a:t>
            </a:r>
            <a:r>
              <a:rPr lang="ru-RU" sz="3200" dirty="0"/>
              <a:t>Из положения лежа на груди – брасс на груди (имитация движений рук, постепенно увеличивая амплитуду и темп движений, не касаясь руками пола).</a:t>
            </a:r>
          </a:p>
          <a:p>
            <a:pPr algn="just"/>
            <a:r>
              <a:rPr lang="ru-RU" sz="3200" dirty="0">
                <a:solidFill>
                  <a:srgbClr val="FFFF00"/>
                </a:solidFill>
              </a:rPr>
              <a:t>«Ящерица». </a:t>
            </a:r>
            <a:r>
              <a:rPr lang="ru-RU" sz="3200" dirty="0"/>
              <a:t>а) Из положения лежа на животе, подбородок на тыльной поверхности кистей, лежащих друг на друге, - руки на пояс, приподнимая голову и плечи, свести лопатки с фиксацией положения; б) То же, кисти плечам, за голову.</a:t>
            </a:r>
          </a:p>
          <a:p>
            <a:pPr algn="just"/>
            <a:r>
              <a:rPr lang="ru-RU" sz="3200" dirty="0">
                <a:solidFill>
                  <a:srgbClr val="FFFF00"/>
                </a:solidFill>
              </a:rPr>
              <a:t>«Бокс». </a:t>
            </a:r>
            <a:r>
              <a:rPr lang="ru-RU" sz="3200" dirty="0"/>
              <a:t>а) Из положения лежа на животе – имитация ударов.</a:t>
            </a:r>
          </a:p>
          <a:p>
            <a:pPr algn="just"/>
            <a:r>
              <a:rPr lang="ru-RU" sz="3200" dirty="0">
                <a:solidFill>
                  <a:srgbClr val="FFFF00"/>
                </a:solidFill>
              </a:rPr>
              <a:t>«Рак». </a:t>
            </a:r>
            <a:r>
              <a:rPr lang="ru-RU" sz="3200" dirty="0"/>
              <a:t>а) Из положения лежа на животе – поочередное поднимание прямых ног назад вверх; б) То же, из упора на коленях.</a:t>
            </a:r>
          </a:p>
          <a:p>
            <a:pPr algn="just"/>
            <a:r>
              <a:rPr lang="ru-RU" sz="3200" dirty="0">
                <a:solidFill>
                  <a:srgbClr val="FFFF00"/>
                </a:solidFill>
              </a:rPr>
              <a:t>«Пушка». </a:t>
            </a:r>
            <a:r>
              <a:rPr lang="ru-RU" sz="3200" dirty="0"/>
              <a:t>Из положения лежа на животе – толкание от себя набивного мяча (1, 2 кг).</a:t>
            </a:r>
            <a:endParaRPr lang="ru-RU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7752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075240" cy="6285312"/>
          </a:xfrm>
        </p:spPr>
        <p:txBody>
          <a:bodyPr>
            <a:normAutofit/>
          </a:bodyPr>
          <a:lstStyle/>
          <a:p>
            <a:pPr marL="0" indent="457200" algn="ctr">
              <a:spcBef>
                <a:spcPts val="0"/>
              </a:spcBef>
              <a:buNone/>
            </a:pPr>
            <a:endParaRPr lang="ru-RU" sz="8000" dirty="0" smtClean="0"/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8000" dirty="0" smtClean="0">
                <a:solidFill>
                  <a:srgbClr val="FFFF00"/>
                </a:solidFill>
              </a:rPr>
              <a:t>Спасибо </a:t>
            </a:r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8000" dirty="0" smtClean="0">
                <a:solidFill>
                  <a:srgbClr val="FFFF00"/>
                </a:solidFill>
              </a:rPr>
              <a:t>за внимание!</a:t>
            </a:r>
            <a:endParaRPr lang="ru-RU" sz="8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38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147248" cy="5330968"/>
          </a:xfrm>
        </p:spPr>
        <p:txBody>
          <a:bodyPr>
            <a:normAutofit/>
          </a:bodyPr>
          <a:lstStyle/>
          <a:p>
            <a:pPr marL="0" indent="450000" algn="just">
              <a:spcBef>
                <a:spcPts val="0"/>
              </a:spcBef>
            </a:pPr>
            <a:r>
              <a:rPr lang="ru-RU" sz="2800" dirty="0" smtClean="0"/>
              <a:t>Стопа несет большую нагрузку при стоянии, ходьбе, беге, прыжках и обеспечивает передвижение нашего тела в пространстве. </a:t>
            </a:r>
          </a:p>
          <a:p>
            <a:pPr marL="0" indent="450000" algn="just">
              <a:spcBef>
                <a:spcPts val="0"/>
              </a:spcBef>
              <a:buNone/>
            </a:pPr>
            <a:endParaRPr lang="ru-RU" sz="2800" dirty="0" smtClean="0"/>
          </a:p>
          <a:p>
            <a:pPr marL="0" indent="450000" algn="just">
              <a:spcBef>
                <a:spcPts val="0"/>
              </a:spcBef>
            </a:pPr>
            <a:r>
              <a:rPr lang="ru-RU" sz="2800" dirty="0" smtClean="0"/>
              <a:t>С точки зрения биомеханики стопа имеет функционально целесообразное анатомическое строение, поэтому от ее состояния зависит плавность, легкость ходьбы и экономичность энергозатрат. 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Значение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FF00"/>
                </a:solidFill>
              </a:rPr>
              <a:t>стопы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34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003232" cy="6213304"/>
          </a:xfrm>
        </p:spPr>
        <p:txBody>
          <a:bodyPr>
            <a:normAutofit lnSpcReduction="10000"/>
          </a:bodyPr>
          <a:lstStyle/>
          <a:p>
            <a:pPr marL="0" indent="468000" algn="just">
              <a:spcBef>
                <a:spcPts val="0"/>
              </a:spcBef>
            </a:pPr>
            <a:r>
              <a:rPr lang="ru-RU" sz="2800" dirty="0">
                <a:solidFill>
                  <a:srgbClr val="FFFF00"/>
                </a:solidFill>
              </a:rPr>
              <a:t>Плоскостопие</a:t>
            </a:r>
            <a:r>
              <a:rPr lang="ru-RU" sz="2800" dirty="0"/>
              <a:t> характеризуется снижением высоты продольного или поперечного свода, которое вызывает болезненные ощущения при ходьбе и стоянии, плохое настроение, быструю утомляемость</a:t>
            </a:r>
            <a:r>
              <a:rPr lang="ru-RU" sz="2800" dirty="0" smtClean="0"/>
              <a:t>.</a:t>
            </a:r>
          </a:p>
          <a:p>
            <a:pPr marL="0" indent="468000" algn="just">
              <a:spcBef>
                <a:spcPts val="0"/>
              </a:spcBef>
            </a:pPr>
            <a:r>
              <a:rPr lang="ru-RU" sz="2800" dirty="0" smtClean="0"/>
              <a:t>Основной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/>
              <a:t>причиной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/>
              <a:t>плоскостопия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/>
              <a:t>является </a:t>
            </a:r>
            <a:r>
              <a:rPr lang="ru-RU" sz="2800" dirty="0"/>
              <a:t>плохое функциональное состояние </a:t>
            </a:r>
            <a:endParaRPr lang="ru-RU" sz="2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/>
              <a:t>мышц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/>
              <a:t>связочного </a:t>
            </a:r>
            <a:r>
              <a:rPr lang="ru-RU" sz="2800" dirty="0"/>
              <a:t>аппарата, </a:t>
            </a:r>
            <a:endParaRPr lang="ru-RU" sz="2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/>
              <a:t>поддерживающих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/>
              <a:t>свод </a:t>
            </a:r>
            <a:r>
              <a:rPr lang="ru-RU" sz="2800" dirty="0"/>
              <a:t>стопы. </a:t>
            </a:r>
            <a:endParaRPr lang="ru-RU" sz="2800" dirty="0" smtClean="0"/>
          </a:p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3" y="2252532"/>
            <a:ext cx="3518545" cy="4451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11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075240" cy="6141296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/>
              <a:t>Различают </a:t>
            </a:r>
            <a:r>
              <a:rPr lang="ru-RU" sz="2800" dirty="0" smtClean="0"/>
              <a:t>плоскостопие: </a:t>
            </a:r>
          </a:p>
          <a:p>
            <a:pPr marL="0" indent="468000" algn="just">
              <a:spcBef>
                <a:spcPts val="0"/>
              </a:spcBef>
            </a:pPr>
            <a:r>
              <a:rPr lang="ru-RU" sz="2800" dirty="0" smtClean="0"/>
              <a:t>врожденное,</a:t>
            </a:r>
          </a:p>
          <a:p>
            <a:pPr marL="0" indent="468000" algn="just">
              <a:spcBef>
                <a:spcPts val="0"/>
              </a:spcBef>
            </a:pPr>
            <a:r>
              <a:rPr lang="ru-RU" sz="2800" dirty="0" smtClean="0"/>
              <a:t>рахитическое,</a:t>
            </a:r>
          </a:p>
          <a:p>
            <a:pPr marL="0" indent="468000" algn="just">
              <a:spcBef>
                <a:spcPts val="0"/>
              </a:spcBef>
            </a:pPr>
            <a:r>
              <a:rPr lang="ru-RU" sz="2800" dirty="0" smtClean="0"/>
              <a:t>паралитическое,</a:t>
            </a:r>
          </a:p>
          <a:p>
            <a:pPr marL="0" indent="468000" algn="just">
              <a:spcBef>
                <a:spcPts val="0"/>
              </a:spcBef>
            </a:pPr>
            <a:r>
              <a:rPr lang="ru-RU" sz="2800" dirty="0" smtClean="0"/>
              <a:t>травматическое </a:t>
            </a:r>
          </a:p>
          <a:p>
            <a:pPr marL="0" indent="468000" algn="just">
              <a:spcBef>
                <a:spcPts val="0"/>
              </a:spcBef>
            </a:pPr>
            <a:r>
              <a:rPr lang="ru-RU" sz="2800" dirty="0" smtClean="0"/>
              <a:t>статическое</a:t>
            </a:r>
            <a:r>
              <a:rPr lang="ru-RU" sz="2800" dirty="0"/>
              <a:t>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293096"/>
            <a:ext cx="2857500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102471"/>
            <a:ext cx="4067175" cy="227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382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49817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Упражнения и исходные положения</a:t>
            </a:r>
            <a:r>
              <a:rPr lang="ru-RU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/>
          </a:bodyPr>
          <a:lstStyle/>
          <a:p>
            <a:pPr marL="0" indent="468000" algn="just">
              <a:spcBef>
                <a:spcPts val="0"/>
              </a:spcBef>
            </a:pPr>
            <a:r>
              <a:rPr lang="ru-RU" sz="2800" dirty="0"/>
              <a:t>Упражнения для профилактики и коррекции плоскостопия используется в следующих исходных положениях: лежа, сидя, стоя, в ходьбе, что дает возможность регулировать нагрузку на мышцы голени и стопы. </a:t>
            </a:r>
            <a:endParaRPr lang="ru-RU" sz="2800" dirty="0" smtClean="0"/>
          </a:p>
          <a:p>
            <a:pPr marL="0" indent="468000" algn="just">
              <a:spcBef>
                <a:spcPts val="0"/>
              </a:spcBef>
            </a:pPr>
            <a:endParaRPr lang="ru-RU" sz="2800" dirty="0" smtClean="0"/>
          </a:p>
          <a:p>
            <a:pPr marL="0" indent="468000" algn="just">
              <a:spcBef>
                <a:spcPts val="0"/>
              </a:spcBef>
            </a:pPr>
            <a:r>
              <a:rPr lang="ru-RU" sz="2800" dirty="0" smtClean="0"/>
              <a:t>При </a:t>
            </a:r>
            <a:r>
              <a:rPr lang="ru-RU" sz="2800" dirty="0"/>
              <a:t>выборе исходного положения следует исключить отрицательное влияние нагрузки веса тела на свод стопы в положении стоя.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734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5409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Упражнения и исходные положения</a:t>
            </a:r>
            <a:r>
              <a:rPr lang="ru-RU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147248" cy="5259530"/>
          </a:xfrm>
        </p:spPr>
        <p:txBody>
          <a:bodyPr>
            <a:normAutofit/>
          </a:bodyPr>
          <a:lstStyle/>
          <a:p>
            <a:pPr marL="0" indent="450000" algn="just">
              <a:spcBef>
                <a:spcPts val="0"/>
              </a:spcBef>
            </a:pPr>
            <a:r>
              <a:rPr lang="ru-RU" sz="2800" dirty="0" smtClean="0"/>
              <a:t>На прогулке старайтесь творчески использовать неровности рельефа, приспособления на детской площадке.</a:t>
            </a:r>
          </a:p>
          <a:p>
            <a:pPr marL="0" indent="450000" algn="just">
              <a:spcBef>
                <a:spcPts val="0"/>
              </a:spcBef>
            </a:pPr>
            <a:endParaRPr lang="ru-RU" sz="2800" dirty="0" smtClean="0"/>
          </a:p>
          <a:p>
            <a:pPr marL="0" indent="450000" algn="just">
              <a:spcBef>
                <a:spcPts val="0"/>
              </a:spcBef>
            </a:pPr>
            <a:r>
              <a:rPr lang="ru-RU" sz="2800" dirty="0" smtClean="0"/>
              <a:t> Детям очень полезно ходить по скошенной доске, бревну, балансировать на округлых камнях, передвигаться по небольшим камешкам, кочкам. </a:t>
            </a:r>
          </a:p>
          <a:p>
            <a:pPr marL="0" indent="450000" algn="just">
              <a:spcBef>
                <a:spcPts val="0"/>
              </a:spcBef>
            </a:pPr>
            <a:endParaRPr lang="ru-RU" sz="2800" dirty="0" smtClean="0"/>
          </a:p>
          <a:p>
            <a:pPr marL="0" indent="450000" algn="just">
              <a:spcBef>
                <a:spcPts val="0"/>
              </a:spcBef>
            </a:pPr>
            <a:r>
              <a:rPr lang="ru-RU" sz="2800" dirty="0" smtClean="0"/>
              <a:t>Дорожку из округлых камешков можно выложить на дачном участке или детской площадке.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734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507288" cy="62133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i="1" dirty="0">
                <a:solidFill>
                  <a:srgbClr val="FFFF00"/>
                </a:solidFill>
              </a:rPr>
              <a:t>Коррекционные упражнения, выполняемые лежа на спине</a:t>
            </a:r>
            <a:endParaRPr lang="ru-RU" dirty="0">
              <a:solidFill>
                <a:srgbClr val="FFFF00"/>
              </a:solidFill>
            </a:endParaRPr>
          </a:p>
          <a:p>
            <a:pPr marL="0" indent="468000" algn="just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1. Поочередное и одновременное сгибание-разгибание ног в голеностопных суставах, приподнимая и опуская наружный край стопы.</a:t>
            </a:r>
          </a:p>
          <a:p>
            <a:pPr marL="0" indent="468000" algn="just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2. Ноги согнуты в коленных суставах стопы параллельно друг другу, отведение-приведение пяток.</a:t>
            </a:r>
          </a:p>
          <a:p>
            <a:pPr marL="0" indent="468000" algn="just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3. Ноги согнуты в коленных суставах стопы параллельно друг другу, сгибание-разгибание ног в голеностопных суставах.</a:t>
            </a:r>
          </a:p>
          <a:p>
            <a:pPr marL="0" indent="468000" algn="just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4. Из положения левая стопа на лодыжке правой скольжение до коленного сустава.</a:t>
            </a:r>
          </a:p>
          <a:p>
            <a:pPr marL="0" indent="468000" algn="just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5. Поочередное и одновременное сгибание ног в голеностопных суставах с одновременной супинацией и пронацией.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281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8712968" cy="648072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i="1" dirty="0">
                <a:solidFill>
                  <a:srgbClr val="FFFF00"/>
                </a:solidFill>
              </a:rPr>
              <a:t>Коррекционные упражнения, выполняемые сидя</a:t>
            </a:r>
            <a:endParaRPr lang="ru-RU" dirty="0">
              <a:solidFill>
                <a:srgbClr val="FFFF00"/>
              </a:solidFill>
            </a:endParaRPr>
          </a:p>
          <a:p>
            <a:pPr marL="0" indent="468000"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1. Максимальное подошвенное сгибание стоп с супинацией.</a:t>
            </a:r>
          </a:p>
          <a:p>
            <a:pPr marL="0" indent="468000"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2. Поочередное захватывание пальцами ног гимнастической палки.</a:t>
            </a:r>
          </a:p>
          <a:p>
            <a:pPr marL="0" indent="468000"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3. Захватывание пальцами матерчатого коврика или имитация захватывания песка.</a:t>
            </a:r>
          </a:p>
          <a:p>
            <a:pPr marL="0" indent="468000"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4. Захватывание стопами округлых предметов (теннисного мяча, бильярдных шаров) внутренними сводами стопы и перемещение их с одного места на другое.</a:t>
            </a:r>
          </a:p>
          <a:p>
            <a:pPr marL="0" indent="468000"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5. Сидя на краю стула, стопы параллельно — руками захватить коленные суставы, развести колени, одновременно поставить стопы на наружный край и согнуть пальцы.</a:t>
            </a:r>
          </a:p>
          <a:p>
            <a:pPr marL="0" indent="468000"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6. Катание стопами мяча, гимнастической палки, массажного валика.</a:t>
            </a:r>
          </a:p>
          <a:p>
            <a:pPr marL="0" indent="468000"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7. Максимальное разведение и сведение пяток, не отрывая носков от пола.</a:t>
            </a:r>
          </a:p>
          <a:p>
            <a:pPr marL="0" indent="468000"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8. Из положения сед, ноги согнуты в коленных суставах, пятки прижаты к ягодицам — медленное продвижение стоп вперед и назад за счет сгибания и разгибания пальцев.</a:t>
            </a:r>
          </a:p>
          <a:p>
            <a:pPr marL="0" indent="468000"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11. В упоре сидя сзади — поочередные и одновременные круговые движения стопой.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596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370</TotalTime>
  <Words>1894</Words>
  <Application>Microsoft Office PowerPoint</Application>
  <PresentationFormat>Экран (4:3)</PresentationFormat>
  <Paragraphs>145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Эркер</vt:lpstr>
      <vt:lpstr>Профилактика нарушений и коррекция осанки и плоскостопия у дошкольников</vt:lpstr>
      <vt:lpstr>устойчивость к нагрузкам</vt:lpstr>
      <vt:lpstr>Значение стопы</vt:lpstr>
      <vt:lpstr>Презентация PowerPoint</vt:lpstr>
      <vt:lpstr>Презентация PowerPoint</vt:lpstr>
      <vt:lpstr>Упражнения и исходные положения </vt:lpstr>
      <vt:lpstr>Упражнения и исходные положения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Осанка – это привычное положение туловища и его частей в различных положениях (стоя, сидя, при ходьбе)</vt:lpstr>
      <vt:lpstr>Осанка – это привычное положение туловища и его частей в различных положениях (стоя, сидя, при ходьбе)</vt:lpstr>
      <vt:lpstr>Физиологические изгибы позвоночного столба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методика физического воспитания дошкольников</dc:title>
  <dc:creator>ЕЛЕНА</dc:creator>
  <cp:lastModifiedBy>BOSS</cp:lastModifiedBy>
  <cp:revision>35</cp:revision>
  <dcterms:created xsi:type="dcterms:W3CDTF">2015-03-11T23:37:06Z</dcterms:created>
  <dcterms:modified xsi:type="dcterms:W3CDTF">2020-01-12T14:20:16Z</dcterms:modified>
</cp:coreProperties>
</file>