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 id="2147483650" r:id="rId2"/>
    <p:sldMasterId id="2147483651" r:id="rId3"/>
  </p:sldMasterIdLst>
  <p:notesMasterIdLst>
    <p:notesMasterId r:id="rId14"/>
  </p:notesMasterIdLst>
  <p:sldIdLst>
    <p:sldId id="650" r:id="rId4"/>
    <p:sldId id="645" r:id="rId5"/>
    <p:sldId id="648" r:id="rId6"/>
    <p:sldId id="646" r:id="rId7"/>
    <p:sldId id="647" r:id="rId8"/>
    <p:sldId id="651" r:id="rId9"/>
    <p:sldId id="652" r:id="rId10"/>
    <p:sldId id="653" r:id="rId11"/>
    <p:sldId id="654" r:id="rId12"/>
    <p:sldId id="639"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36A8"/>
    <a:srgbClr val="CCECFF"/>
    <a:srgbClr val="CCFFFF"/>
    <a:srgbClr val="2646D0"/>
    <a:srgbClr val="FFFF99"/>
    <a:srgbClr val="748AE6"/>
    <a:srgbClr val="FFCC99"/>
    <a:srgbClr val="F7BDB7"/>
    <a:srgbClr val="FF33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7448" autoAdjust="0"/>
  </p:normalViewPr>
  <p:slideViewPr>
    <p:cSldViewPr>
      <p:cViewPr varScale="1">
        <p:scale>
          <a:sx n="83" d="100"/>
          <a:sy n="83" d="100"/>
        </p:scale>
        <p:origin x="102"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CE22A7-B229-4F8E-9B21-3B6D82FE8EEA}" type="datetimeFigureOut">
              <a:rPr lang="ru-RU" smtClean="0"/>
              <a:pPr/>
              <a:t>09.04.2025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13A0D-6328-4883-A767-33D382F2DE84}" type="slidenum">
              <a:rPr lang="ru-RU" smtClean="0"/>
              <a:pPr/>
              <a:t>‹#›</a:t>
            </a:fld>
            <a:endParaRPr lang="ru-RU" dirty="0"/>
          </a:p>
        </p:txBody>
      </p:sp>
    </p:spTree>
    <p:extLst>
      <p:ext uri="{BB962C8B-B14F-4D97-AF65-F5344CB8AC3E}">
        <p14:creationId xmlns:p14="http://schemas.microsoft.com/office/powerpoint/2010/main" val="33024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3075" name="Picture 3" descr="ТИТУЛ"/>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a:t>Образец заголовка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подложка_иннопром"/>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5" name="Picture 7" descr="подложка_фон чистый"/>
          <p:cNvPicPr>
            <a:picLocks noChangeAspect="1" noChangeArrowheads="1"/>
          </p:cNvPicPr>
          <p:nvPr userDrawn="1"/>
        </p:nvPicPr>
        <p:blipFill>
          <a:blip r:embed="rId14"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84"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7655" name="Picture 7" descr="фон_чистый совсем"/>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CC1209-26A1-18D3-6F27-48B89263D021}"/>
              </a:ext>
            </a:extLst>
          </p:cNvPr>
          <p:cNvSpPr>
            <a:spLocks noGrp="1"/>
          </p:cNvSpPr>
          <p:nvPr>
            <p:ph type="title"/>
          </p:nvPr>
        </p:nvSpPr>
        <p:spPr>
          <a:xfrm>
            <a:off x="685800" y="2066925"/>
            <a:ext cx="7772400" cy="1938139"/>
          </a:xfrm>
        </p:spPr>
        <p:txBody>
          <a:bodyPr/>
          <a:lstStyle/>
          <a:p>
            <a:pPr algn="ctr"/>
            <a:r>
              <a:rPr lang="ru-RU" sz="2000" dirty="0">
                <a:solidFill>
                  <a:schemeClr val="accent6">
                    <a:lumMod val="75000"/>
                  </a:schemeClr>
                </a:solidFill>
                <a:latin typeface="Bookman Old Style" panose="02050604050505020204" pitchFamily="18" charset="0"/>
              </a:rPr>
              <a:t>Проверки исполнения трудового законодательства по охране труда</a:t>
            </a:r>
            <a:br>
              <a:rPr lang="ru-RU" sz="2000" dirty="0">
                <a:solidFill>
                  <a:schemeClr val="accent6">
                    <a:lumMod val="75000"/>
                  </a:schemeClr>
                </a:solidFill>
                <a:latin typeface="Bookman Old Style" panose="02050604050505020204" pitchFamily="18" charset="0"/>
              </a:rPr>
            </a:br>
            <a:br>
              <a:rPr lang="ru-RU" sz="2000" dirty="0">
                <a:solidFill>
                  <a:schemeClr val="accent6">
                    <a:lumMod val="75000"/>
                  </a:schemeClr>
                </a:solidFill>
                <a:latin typeface="Bookman Old Style" panose="02050604050505020204" pitchFamily="18" charset="0"/>
              </a:rPr>
            </a:br>
            <a:br>
              <a:rPr lang="ru-RU" sz="2400" dirty="0">
                <a:solidFill>
                  <a:schemeClr val="accent6">
                    <a:lumMod val="75000"/>
                  </a:schemeClr>
                </a:solidFill>
                <a:latin typeface="Bookman Old Style" panose="02050604050505020204" pitchFamily="18" charset="0"/>
              </a:rPr>
            </a:br>
            <a:r>
              <a:rPr lang="ru-RU" sz="2400" dirty="0">
                <a:solidFill>
                  <a:schemeClr val="accent6">
                    <a:lumMod val="75000"/>
                  </a:schemeClr>
                </a:solidFill>
                <a:latin typeface="Bookman Old Style" panose="02050604050505020204" pitchFamily="18" charset="0"/>
              </a:rPr>
              <a:t>Типичные нарушения и ошибки</a:t>
            </a:r>
            <a:endParaRPr lang="ru-RU" sz="2400" dirty="0"/>
          </a:p>
        </p:txBody>
      </p:sp>
    </p:spTree>
    <p:extLst>
      <p:ext uri="{BB962C8B-B14F-4D97-AF65-F5344CB8AC3E}">
        <p14:creationId xmlns:p14="http://schemas.microsoft.com/office/powerpoint/2010/main" val="1284086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928802"/>
            <a:ext cx="8229600" cy="1143000"/>
          </a:xfrm>
        </p:spPr>
        <p:txBody>
          <a:bodyPr/>
          <a:lstStyle/>
          <a:p>
            <a:r>
              <a:rPr lang="ru-RU" b="1" dirty="0">
                <a:ln w="1905">
                  <a:solidFill>
                    <a:srgbClr val="FF000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Спасибо за внимание!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DC1FAB-88A5-ADC9-0D55-609E19DC947A}"/>
              </a:ext>
            </a:extLst>
          </p:cNvPr>
          <p:cNvSpPr>
            <a:spLocks noGrp="1"/>
          </p:cNvSpPr>
          <p:nvPr>
            <p:ph type="ctrTitle"/>
          </p:nvPr>
        </p:nvSpPr>
        <p:spPr>
          <a:xfrm>
            <a:off x="1403648" y="692696"/>
            <a:ext cx="7200800" cy="792088"/>
          </a:xfrm>
        </p:spPr>
        <p:txBody>
          <a:bodyPr/>
          <a:lstStyle/>
          <a:p>
            <a:pPr indent="-270510">
              <a:lnSpc>
                <a:spcPct val="107000"/>
              </a:lnSpc>
              <a:spcBef>
                <a:spcPts val="1000"/>
              </a:spcBef>
              <a:spcAft>
                <a:spcPts val="800"/>
              </a:spcAft>
              <a:tabLst>
                <a:tab pos="-180340" algn="l"/>
              </a:tabLst>
            </a:pPr>
            <a:r>
              <a:rPr lang="ru-RU" sz="2400" b="1" kern="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Соглашение по охране труда</a:t>
            </a:r>
            <a:br>
              <a:rPr lang="ru-RU" sz="2400" b="1" kern="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br>
            <a:endParaRPr lang="ru-RU" sz="2400" dirty="0">
              <a:solidFill>
                <a:srgbClr val="FF0000"/>
              </a:solidFill>
            </a:endParaRPr>
          </a:p>
        </p:txBody>
      </p:sp>
      <p:sp>
        <p:nvSpPr>
          <p:cNvPr id="3" name="Заголовок 1">
            <a:extLst>
              <a:ext uri="{FF2B5EF4-FFF2-40B4-BE49-F238E27FC236}">
                <a16:creationId xmlns:a16="http://schemas.microsoft.com/office/drawing/2014/main" id="{F4D8B2C3-2FF2-CDCD-FCB6-D0F396ADD4B6}"/>
              </a:ext>
            </a:extLst>
          </p:cNvPr>
          <p:cNvSpPr txBox="1">
            <a:spLocks/>
          </p:cNvSpPr>
          <p:nvPr/>
        </p:nvSpPr>
        <p:spPr>
          <a:xfrm>
            <a:off x="1403648" y="1700808"/>
            <a:ext cx="7740352" cy="5040560"/>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spcBef>
                <a:spcPts val="0"/>
              </a:spcBef>
              <a:spcAft>
                <a:spcPts val="0"/>
              </a:spcAft>
              <a:tabLst>
                <a:tab pos="-180340" algn="l"/>
              </a:tabLst>
            </a:pPr>
            <a:r>
              <a:rPr lang="ru-RU" sz="1800" b="1"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1. Согласование и утверждение Соглашения</a:t>
            </a:r>
          </a:p>
          <a:p>
            <a:pPr algn="l">
              <a:spcBef>
                <a:spcPts val="0"/>
              </a:spcBef>
              <a:spcAft>
                <a:spcPts val="0"/>
              </a:spcAft>
              <a:tabLst>
                <a:tab pos="-180340" algn="l"/>
              </a:tabLst>
            </a:pP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Документ социального партнерства в соответствии ст.45, 46 ТК РФ.</a:t>
            </a:r>
          </a:p>
          <a:p>
            <a:pPr algn="l">
              <a:spcBef>
                <a:spcPts val="0"/>
              </a:spcBef>
              <a:spcAft>
                <a:spcPts val="0"/>
              </a:spcAft>
              <a:tabLst>
                <a:tab pos="-180340" algn="l"/>
              </a:tabLst>
            </a:pP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Должны быть 2 подписи руководителя организации и председателя первичной профсоюзной организации, заключается на один календарный год).</a:t>
            </a:r>
            <a:b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b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        </a:t>
            </a:r>
            <a:b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b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2. </a:t>
            </a:r>
            <a:r>
              <a:rPr lang="ru-RU" sz="1800" b="1"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Форма и содержание Соглашения не соответствуют рекомендациям</a:t>
            </a:r>
          </a:p>
          <a:p>
            <a:pPr algn="l">
              <a:spcBef>
                <a:spcPts val="0"/>
              </a:spcBef>
              <a:spcAft>
                <a:spcPts val="0"/>
              </a:spcAft>
              <a:tabLst>
                <a:tab pos="-180340" algn="l"/>
              </a:tabLst>
            </a:pP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Приложение № 13 к Соглашению между Министерством образования и молодёжной политики Свердловской области и Свердловской областной организацией Профессионального союза работников народного образования и науки Российской Федерации на 2024–2026 гг.</a:t>
            </a:r>
          </a:p>
          <a:p>
            <a:pPr algn="l">
              <a:spcBef>
                <a:spcPts val="0"/>
              </a:spcBef>
              <a:spcAft>
                <a:spcPts val="0"/>
              </a:spcAft>
              <a:tabLst>
                <a:tab pos="-180340" algn="l"/>
              </a:tabLst>
            </a:pPr>
            <a:endPar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endParaRPr>
          </a:p>
          <a:p>
            <a:pPr algn="l">
              <a:spcBef>
                <a:spcPts val="0"/>
              </a:spcBef>
              <a:spcAft>
                <a:spcPts val="0"/>
              </a:spcAft>
              <a:tabLst>
                <a:tab pos="-180340" algn="l"/>
              </a:tabLst>
            </a:pPr>
            <a:r>
              <a:rPr lang="ru-RU" sz="1800" kern="0" dirty="0">
                <a:solidFill>
                  <a:schemeClr val="accent2">
                    <a:lumMod val="75000"/>
                  </a:schemeClr>
                </a:solidFill>
                <a:latin typeface="Times New Roman" panose="02020603050405020304" pitchFamily="18" charset="0"/>
                <a:ea typeface="Aptos" panose="020B0004020202020204" pitchFamily="34" charset="0"/>
                <a:cs typeface="Times New Roman" panose="02020603050405020304" pitchFamily="18" charset="0"/>
              </a:rPr>
              <a:t>Приказ Минтруда РФ от 29.10.2021г. № 771н «Об утверждении Примерного перечня ежегодно реализуемых работодателем мероприятий по улучшению условий и охраны труда, ликвидации или снижению уровней профессиональных рисков либо недопущению повышения их уровней»</a:t>
            </a:r>
            <a:endParaRPr lang="ru-RU" sz="2400" kern="0" dirty="0">
              <a:solidFill>
                <a:srgbClr val="FF0000"/>
              </a:solidFill>
            </a:endParaRPr>
          </a:p>
        </p:txBody>
      </p:sp>
    </p:spTree>
    <p:extLst>
      <p:ext uri="{BB962C8B-B14F-4D97-AF65-F5344CB8AC3E}">
        <p14:creationId xmlns:p14="http://schemas.microsoft.com/office/powerpoint/2010/main" val="2216352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6CDAD3-5B8D-03DA-272A-71A4A0D16BC3}"/>
              </a:ext>
            </a:extLst>
          </p:cNvPr>
          <p:cNvSpPr>
            <a:spLocks noGrp="1"/>
          </p:cNvSpPr>
          <p:nvPr>
            <p:ph type="ctrTitle"/>
          </p:nvPr>
        </p:nvSpPr>
        <p:spPr>
          <a:xfrm>
            <a:off x="1547664" y="332656"/>
            <a:ext cx="7198568" cy="1224136"/>
          </a:xfrm>
        </p:spPr>
        <p:txBody>
          <a:bodyPr/>
          <a:lstStyle/>
          <a:p>
            <a:br>
              <a:rPr lang="ru-RU" sz="1800" b="1" dirty="0">
                <a:solidFill>
                  <a:srgbClr val="000000"/>
                </a:solidFill>
                <a:effectLst/>
                <a:latin typeface="PT Serif" panose="020A0603040505020204" pitchFamily="18" charset="-52"/>
                <a:ea typeface="Aptos" panose="020B0004020202020204" pitchFamily="34" charset="0"/>
                <a:cs typeface="Times New Roman" panose="02020603050405020304" pitchFamily="18" charset="0"/>
              </a:rPr>
            </a:br>
            <a:r>
              <a:rPr lang="ru-RU" sz="1800" b="1" dirty="0">
                <a:solidFill>
                  <a:srgbClr val="000000"/>
                </a:solidFill>
                <a:effectLst/>
                <a:latin typeface="PT Serif" panose="020A0603040505020204" pitchFamily="18" charset="-52"/>
                <a:ea typeface="Aptos" panose="020B0004020202020204" pitchFamily="34" charset="0"/>
                <a:cs typeface="Times New Roman" panose="02020603050405020304" pitchFamily="18" charset="0"/>
              </a:rPr>
              <a:t>       </a:t>
            </a:r>
            <a:r>
              <a:rPr lang="ru-RU" sz="1800" b="1" dirty="0">
                <a:solidFill>
                  <a:srgbClr val="FF0000"/>
                </a:solidFill>
                <a:effectLst/>
                <a:latin typeface="PT Serif" panose="020A0603040505020204" pitchFamily="18" charset="-52"/>
                <a:ea typeface="Aptos" panose="020B0004020202020204" pitchFamily="34" charset="0"/>
                <a:cs typeface="Times New Roman" panose="02020603050405020304" pitchFamily="18" charset="0"/>
              </a:rPr>
              <a:t>Оказание первой помощи пострадавшему</a:t>
            </a:r>
            <a:endParaRPr lang="ru-RU" dirty="0">
              <a:solidFill>
                <a:schemeClr val="accent6">
                  <a:lumMod val="75000"/>
                </a:schemeClr>
              </a:solidFill>
            </a:endParaRPr>
          </a:p>
        </p:txBody>
      </p:sp>
      <p:sp>
        <p:nvSpPr>
          <p:cNvPr id="3" name="Заголовок 1">
            <a:extLst>
              <a:ext uri="{FF2B5EF4-FFF2-40B4-BE49-F238E27FC236}">
                <a16:creationId xmlns:a16="http://schemas.microsoft.com/office/drawing/2014/main" id="{C2F8A4DF-08E1-3158-D475-4F71D97E0460}"/>
              </a:ext>
            </a:extLst>
          </p:cNvPr>
          <p:cNvSpPr txBox="1">
            <a:spLocks/>
          </p:cNvSpPr>
          <p:nvPr/>
        </p:nvSpPr>
        <p:spPr>
          <a:xfrm>
            <a:off x="1691680" y="1196752"/>
            <a:ext cx="7198568" cy="5112568"/>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r>
              <a:rPr lang="ru-RU" sz="1800" b="1" kern="0" dirty="0">
                <a:solidFill>
                  <a:srgbClr val="000000"/>
                </a:solidFill>
                <a:latin typeface="PT Serif" panose="020A0603040505020204" pitchFamily="18" charset="-52"/>
                <a:ea typeface="Aptos" panose="020B0004020202020204" pitchFamily="34" charset="0"/>
                <a:cs typeface="Times New Roman" panose="02020603050405020304" pitchFamily="18" charset="0"/>
              </a:rPr>
              <a:t>       </a:t>
            </a:r>
            <a:br>
              <a:rPr lang="ru-RU" sz="1800" b="1" kern="0" dirty="0">
                <a:solidFill>
                  <a:srgbClr val="FF0000"/>
                </a:solidFill>
                <a:latin typeface="PT Serif" panose="020A0603040505020204" pitchFamily="18" charset="-52"/>
                <a:ea typeface="Aptos" panose="020B0004020202020204" pitchFamily="34" charset="0"/>
                <a:cs typeface="Times New Roman" panose="02020603050405020304" pitchFamily="18" charset="0"/>
              </a:rPr>
            </a:br>
            <a:r>
              <a:rPr lang="ru-RU" sz="1800" b="1"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О</a:t>
            </a:r>
            <a: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бучение проводится дистанционно, что является нарушением Постановления Правительства РФ от 24.12.2021г. № 2464 «О порядке обучения по охране труда и проверки знания требований охраны труда» гл. </a:t>
            </a:r>
            <a:r>
              <a:rPr lang="en-US"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IV </a:t>
            </a:r>
            <a: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пункт 36</a:t>
            </a:r>
            <a:b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br>
            <a: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«Программы обучения по оказанию первой помощи пострадавшим содержат практические занятия по формированию умений и навыков оказания первой помощи пострадавшим в объеме </a:t>
            </a:r>
            <a:r>
              <a:rPr lang="ru-RU" sz="1800" kern="0" dirty="0">
                <a:solidFill>
                  <a:srgbClr val="FF0000"/>
                </a:solidFill>
                <a:latin typeface="PT Serif" panose="020A0603040505020204" pitchFamily="18" charset="-52"/>
                <a:ea typeface="Aptos" panose="020B0004020202020204" pitchFamily="34" charset="0"/>
                <a:cs typeface="Times New Roman" panose="02020603050405020304" pitchFamily="18" charset="0"/>
              </a:rPr>
              <a:t>не менее 50 процентов </a:t>
            </a:r>
            <a: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общего количества учебных часов.</a:t>
            </a:r>
          </a:p>
          <a:p>
            <a:pPr algn="just"/>
            <a:r>
              <a:rPr lang="ru-RU" sz="1800" kern="0" dirty="0">
                <a:solidFill>
                  <a:schemeClr val="accent6">
                    <a:lumMod val="75000"/>
                  </a:schemeClr>
                </a:solidFill>
                <a:latin typeface="PT Serif" panose="020A0603040505020204" pitchFamily="18" charset="-52"/>
                <a:ea typeface="Aptos" panose="020B0004020202020204" pitchFamily="34" charset="0"/>
                <a:cs typeface="Times New Roman" panose="02020603050405020304" pitchFamily="18" charset="0"/>
              </a:rPr>
              <a:t>Практические занятия проводятся с применением технических средств обучения и наглядных пособий» .</a:t>
            </a:r>
            <a:endParaRPr lang="ru-RU" kern="0" dirty="0">
              <a:solidFill>
                <a:schemeClr val="accent6">
                  <a:lumMod val="75000"/>
                </a:schemeClr>
              </a:solidFill>
            </a:endParaRPr>
          </a:p>
        </p:txBody>
      </p:sp>
    </p:spTree>
    <p:extLst>
      <p:ext uri="{BB962C8B-B14F-4D97-AF65-F5344CB8AC3E}">
        <p14:creationId xmlns:p14="http://schemas.microsoft.com/office/powerpoint/2010/main" val="3419191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CA5538-4E27-21FE-7D81-A62A18591278}"/>
              </a:ext>
            </a:extLst>
          </p:cNvPr>
          <p:cNvSpPr>
            <a:spLocks noGrp="1"/>
          </p:cNvSpPr>
          <p:nvPr>
            <p:ph type="ctrTitle"/>
          </p:nvPr>
        </p:nvSpPr>
        <p:spPr>
          <a:xfrm>
            <a:off x="1619672" y="548680"/>
            <a:ext cx="7488832" cy="936104"/>
          </a:xfrm>
        </p:spPr>
        <p:txBody>
          <a:bodyPr/>
          <a:lstStyle/>
          <a:p>
            <a:pPr lvl="0">
              <a:lnSpc>
                <a:spcPct val="107000"/>
              </a:lnSpc>
              <a:spcBef>
                <a:spcPts val="1000"/>
              </a:spcBef>
              <a:tabLst>
                <a:tab pos="-180340" algn="l"/>
              </a:tabLst>
            </a:pPr>
            <a:r>
              <a:rPr lang="ru-RU" sz="1800" b="1" kern="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Несоблюдение порядка проведения инструктажей по охране труда.</a:t>
            </a:r>
            <a:endParaRPr lang="ru-RU" dirty="0">
              <a:solidFill>
                <a:srgbClr val="FF0000"/>
              </a:solidFill>
            </a:endParaRPr>
          </a:p>
        </p:txBody>
      </p:sp>
      <p:sp>
        <p:nvSpPr>
          <p:cNvPr id="3" name="Заголовок 1">
            <a:extLst>
              <a:ext uri="{FF2B5EF4-FFF2-40B4-BE49-F238E27FC236}">
                <a16:creationId xmlns:a16="http://schemas.microsoft.com/office/drawing/2014/main" id="{1CE1B1A2-4E0A-361B-000D-B666620387CC}"/>
              </a:ext>
            </a:extLst>
          </p:cNvPr>
          <p:cNvSpPr txBox="1">
            <a:spLocks/>
          </p:cNvSpPr>
          <p:nvPr/>
        </p:nvSpPr>
        <p:spPr>
          <a:xfrm>
            <a:off x="0" y="1556792"/>
            <a:ext cx="9108504" cy="5256584"/>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lnSpc>
                <a:spcPct val="107000"/>
              </a:lnSpc>
              <a:spcBef>
                <a:spcPts val="1000"/>
              </a:spcBef>
              <a:tabLst>
                <a:tab pos="-180340" algn="l"/>
              </a:tabLst>
            </a:pP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В соответствии с частью третьей статьи 219 Трудового кодекса Российской Федерации и Постановлением Правительства РФ от 24.12.2021 № 2464 «О порядке обучения по охране труда и проверки знания требований охраны труда» инструктажи по охране труда являются </a:t>
            </a:r>
            <a:r>
              <a:rPr lang="ru-RU" sz="1800" kern="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cs typeface="Times New Roman" panose="02020603050405020304" pitchFamily="18" charset="0"/>
              </a:rPr>
              <a:t>одним из видов обучения по охране труда</a:t>
            </a: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a:t>
            </a:r>
          </a:p>
          <a:p>
            <a:pPr algn="just">
              <a:lnSpc>
                <a:spcPct val="107000"/>
              </a:lnSpc>
              <a:spcBef>
                <a:spcPts val="1000"/>
              </a:spcBef>
              <a:tabLst>
                <a:tab pos="-180340" algn="l"/>
              </a:tabLst>
            </a:pP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В соответствии с п. 9 Постановления </a:t>
            </a:r>
            <a:r>
              <a:rPr lang="ru-RU" sz="1800" kern="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cs typeface="Times New Roman" panose="02020603050405020304" pitchFamily="18" charset="0"/>
              </a:rPr>
              <a:t>формы и методы проведения инструктажа </a:t>
            </a: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по охране труда определяются работодателем.</a:t>
            </a:r>
          </a:p>
          <a:p>
            <a:pPr algn="just">
              <a:lnSpc>
                <a:spcPct val="107000"/>
              </a:lnSpc>
              <a:spcBef>
                <a:spcPts val="1000"/>
              </a:spcBef>
              <a:tabLst>
                <a:tab pos="-180340" algn="l"/>
              </a:tabLst>
            </a:pP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В соответствии с п. 69 Постановления </a:t>
            </a:r>
            <a:r>
              <a:rPr lang="ru-RU" sz="1800" kern="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cs typeface="Times New Roman" panose="02020603050405020304" pitchFamily="18" charset="0"/>
              </a:rPr>
              <a:t>форма проведения проверки знания</a:t>
            </a: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 требований охраны труда работников при инструктаже по охране труда определяется локальными нормативными актами работодателя.</a:t>
            </a:r>
          </a:p>
          <a:p>
            <a:pPr algn="just">
              <a:lnSpc>
                <a:spcPct val="107000"/>
              </a:lnSpc>
              <a:spcBef>
                <a:spcPts val="1000"/>
              </a:spcBef>
              <a:tabLst>
                <a:tab pos="-180340" algn="l"/>
              </a:tabLst>
            </a:pPr>
            <a:r>
              <a:rPr lang="ru-RU" sz="1800" kern="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cs typeface="Times New Roman" panose="02020603050405020304" pitchFamily="18" charset="0"/>
              </a:rPr>
              <a:t>Форма регистрации вводного инструктажа и инструктажа на рабочем месте </a:t>
            </a: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должна соответствовать требованиям п. 86 и п. 87 Постановления.</a:t>
            </a:r>
            <a:b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b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В подпункте «з» п.87 указывается «наименование локального акта в объеме требований которого проведен инструктаж по охране труда».</a:t>
            </a:r>
          </a:p>
          <a:p>
            <a:pPr algn="just">
              <a:lnSpc>
                <a:spcPct val="107000"/>
              </a:lnSpc>
              <a:spcBef>
                <a:spcPts val="1000"/>
              </a:spcBef>
              <a:tabLst>
                <a:tab pos="-180340" algn="l"/>
              </a:tabLst>
            </a:pP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Инструктаж по охране труда на рабочем месте </a:t>
            </a:r>
            <a:r>
              <a:rPr lang="ru-RU" sz="1800" kern="0"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ea typeface="Aptos" panose="020B0004020202020204" pitchFamily="34" charset="0"/>
                <a:cs typeface="Times New Roman" panose="02020603050405020304" pitchFamily="18" charset="0"/>
              </a:rPr>
              <a:t>проводится непосредственным руководителем работника</a:t>
            </a:r>
            <a:r>
              <a:rPr lang="ru-RU" sz="1800" kern="0" dirty="0">
                <a:solidFill>
                  <a:schemeClr val="accent6">
                    <a:lumMod val="75000"/>
                  </a:schemeClr>
                </a:solidFill>
                <a:latin typeface="Times New Roman" panose="02020603050405020304" pitchFamily="18" charset="0"/>
                <a:ea typeface="Aptos" panose="020B0004020202020204" pitchFamily="34" charset="0"/>
                <a:cs typeface="Times New Roman" panose="02020603050405020304" pitchFamily="18" charset="0"/>
              </a:rPr>
              <a:t>, а целевой инструктаж по охране труда проводится непосредственным руководителем работ (п. 22 Постановления № 2464).   </a:t>
            </a:r>
            <a:endParaRPr lang="ru-RU" kern="0" dirty="0"/>
          </a:p>
        </p:txBody>
      </p:sp>
    </p:spTree>
    <p:extLst>
      <p:ext uri="{BB962C8B-B14F-4D97-AF65-F5344CB8AC3E}">
        <p14:creationId xmlns:p14="http://schemas.microsoft.com/office/powerpoint/2010/main" val="309227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96F3A9-99A0-7400-6EE1-0CAC507BF843}"/>
              </a:ext>
            </a:extLst>
          </p:cNvPr>
          <p:cNvSpPr>
            <a:spLocks noGrp="1"/>
          </p:cNvSpPr>
          <p:nvPr>
            <p:ph type="ctrTitle"/>
          </p:nvPr>
        </p:nvSpPr>
        <p:spPr>
          <a:xfrm>
            <a:off x="1187624" y="620688"/>
            <a:ext cx="7632848" cy="5904656"/>
          </a:xfrm>
        </p:spPr>
        <p:txBody>
          <a:bodyPr/>
          <a:lstStyle/>
          <a:p>
            <a:pPr algn="l"/>
            <a:r>
              <a:rPr lang="ru-RU" sz="1800" b="1" dirty="0">
                <a:solidFill>
                  <a:srgbClr val="FF0000"/>
                </a:solidFill>
                <a:latin typeface="Times New Roman" panose="02020603050405020304" pitchFamily="18" charset="0"/>
                <a:cs typeface="Times New Roman" panose="02020603050405020304" pitchFamily="18" charset="0"/>
              </a:rPr>
              <a:t>              Оценка профессиональных  исков на  рабочих местах</a:t>
            </a:r>
            <a:r>
              <a:rPr lang="ru-RU" sz="2000" dirty="0"/>
              <a:t>.</a:t>
            </a:r>
            <a:br>
              <a:rPr lang="ru-RU" sz="2000" dirty="0"/>
            </a:br>
            <a:br>
              <a:rPr lang="ru-RU" sz="2000" dirty="0"/>
            </a:br>
            <a:br>
              <a:rPr lang="ru-RU" sz="2000" dirty="0"/>
            </a:br>
            <a:r>
              <a:rPr lang="ru-RU" sz="1600" dirty="0">
                <a:solidFill>
                  <a:schemeClr val="accent6">
                    <a:lumMod val="75000"/>
                  </a:schemeClr>
                </a:solidFill>
                <a:latin typeface="Times New Roman" panose="02020603050405020304" pitchFamily="18" charset="0"/>
                <a:cs typeface="Times New Roman" panose="02020603050405020304" pitchFamily="18" charset="0"/>
              </a:rPr>
              <a:t>В соответствии со статьей 218 ТК РФ при обеспечении функционирования системы управления охраной труда работодателем должны проводиться системные мероприятия по управлению профессиональными рисками на рабочих местах, связанные с выявлением опасностей, оценкой и снижением уровней профессиональных рисков.</a:t>
            </a:r>
            <a:br>
              <a:rPr lang="ru-RU" sz="1600" dirty="0">
                <a:solidFill>
                  <a:schemeClr val="accent6">
                    <a:lumMod val="75000"/>
                  </a:schemeClr>
                </a:solidFill>
                <a:latin typeface="Times New Roman" panose="02020603050405020304" pitchFamily="18" charset="0"/>
                <a:cs typeface="Times New Roman" panose="02020603050405020304" pitchFamily="18" charset="0"/>
              </a:rPr>
            </a:br>
            <a:r>
              <a:rPr lang="ru-RU" sz="1600" dirty="0">
                <a:solidFill>
                  <a:schemeClr val="accent6">
                    <a:lumMod val="75000"/>
                  </a:schemeClr>
                </a:solidFill>
                <a:latin typeface="Times New Roman" panose="02020603050405020304" pitchFamily="18" charset="0"/>
                <a:cs typeface="Times New Roman" panose="02020603050405020304" pitchFamily="18" charset="0"/>
              </a:rPr>
              <a:t>Рекомендации по выбору методов оценки профессиональных рисков утверждены Приказом Минтруда России от 28.12.2021 № 926 «Об утверждении Рекомендаций по выбору методов оценки уровней профессиональных рисков и по снижению уровней таких рисков».</a:t>
            </a:r>
            <a:br>
              <a:rPr lang="ru-RU" sz="1600" dirty="0">
                <a:solidFill>
                  <a:schemeClr val="accent6">
                    <a:lumMod val="75000"/>
                  </a:schemeClr>
                </a:solidFill>
                <a:latin typeface="Times New Roman" panose="02020603050405020304" pitchFamily="18" charset="0"/>
                <a:cs typeface="Times New Roman" panose="02020603050405020304" pitchFamily="18" charset="0"/>
              </a:rPr>
            </a:br>
            <a:r>
              <a:rPr lang="ru-RU" sz="1600" dirty="0">
                <a:solidFill>
                  <a:schemeClr val="accent6">
                    <a:lumMod val="75000"/>
                  </a:schemeClr>
                </a:solidFill>
                <a:latin typeface="Times New Roman" panose="02020603050405020304" pitchFamily="18" charset="0"/>
                <a:cs typeface="Times New Roman" panose="02020603050405020304" pitchFamily="18" charset="0"/>
              </a:rPr>
              <a:t>В соответствии с Приказом № 926 работодатель самостоятельно выбирает метод, способ и периодичность оценки профессиональных рисков на рабочих местах исходя из особенностей деятельности организации. Данный выбор должен быть закреплен в локальном нормативном акте, регламентирующем порядок оценки профессиональных рисков в организации (Положение об управлении профессиональными рисками). Также должен быть составлен План мероприятий, направленных на меры снижения профрисков. Профриски должны периодически отслеживаться и при необходимости актуализироваться. </a:t>
            </a:r>
            <a:br>
              <a:rPr lang="ru-RU" sz="1600" dirty="0">
                <a:solidFill>
                  <a:schemeClr val="accent6">
                    <a:lumMod val="75000"/>
                  </a:schemeClr>
                </a:solidFill>
                <a:latin typeface="Times New Roman" panose="02020603050405020304" pitchFamily="18" charset="0"/>
                <a:cs typeface="Times New Roman" panose="02020603050405020304" pitchFamily="18" charset="0"/>
              </a:rPr>
            </a:br>
            <a:endParaRPr lang="ru-RU" sz="1600"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E0F9C8-A3D8-527E-27C3-C21F91AB98ED}"/>
              </a:ext>
            </a:extLst>
          </p:cNvPr>
          <p:cNvSpPr>
            <a:spLocks noGrp="1"/>
          </p:cNvSpPr>
          <p:nvPr>
            <p:ph type="title"/>
          </p:nvPr>
        </p:nvSpPr>
        <p:spPr>
          <a:xfrm>
            <a:off x="722313" y="4406900"/>
            <a:ext cx="7772400" cy="1362075"/>
          </a:xfrm>
        </p:spPr>
        <p:txBody>
          <a:bodyPr anchor="t">
            <a:normAutofit/>
          </a:bodyPr>
          <a:lstStyle/>
          <a:p>
            <a:br>
              <a:rPr lang="ru-RU" dirty="0"/>
            </a:br>
            <a:endParaRPr lang="ru-RU" dirty="0"/>
          </a:p>
        </p:txBody>
      </p:sp>
      <p:sp>
        <p:nvSpPr>
          <p:cNvPr id="7" name="Text Placeholder 2">
            <a:extLst>
              <a:ext uri="{FF2B5EF4-FFF2-40B4-BE49-F238E27FC236}">
                <a16:creationId xmlns:a16="http://schemas.microsoft.com/office/drawing/2014/main" id="{46366809-29D5-0EDA-F588-B9DA48828B67}"/>
              </a:ext>
            </a:extLst>
          </p:cNvPr>
          <p:cNvSpPr>
            <a:spLocks noGrp="1"/>
          </p:cNvSpPr>
          <p:nvPr>
            <p:ph type="body" idx="1"/>
          </p:nvPr>
        </p:nvSpPr>
        <p:spPr>
          <a:xfrm>
            <a:off x="1619672" y="476672"/>
            <a:ext cx="7019057" cy="5184576"/>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ru-RU" sz="1800" b="1" kern="1200" dirty="0">
                <a:solidFill>
                  <a:srgbClr val="FF0000"/>
                </a:solidFill>
                <a:latin typeface="Times New Roman" panose="02020603050405020304" pitchFamily="18" charset="0"/>
                <a:cs typeface="Times New Roman" panose="02020603050405020304" pitchFamily="18" charset="0"/>
              </a:rPr>
              <a:t>Нарушение</a:t>
            </a:r>
            <a:r>
              <a:rPr kumimoji="0" lang="ru-RU" sz="1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порядка выдачи работникам дерматологических средств индивидуальной защиты  и смывающих средств.</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ru-RU" sz="1800" kern="12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ru-RU" sz="1800" b="0" i="0" u="none" strike="noStrike" kern="1200" cap="none" spc="0" normalizeH="0" baseline="0" noProof="0" dirty="0">
                <a:ln>
                  <a:noFill/>
                </a:ln>
                <a:solidFill>
                  <a:schemeClr val="accent6">
                    <a:lumMod val="75000"/>
                  </a:schemeClr>
                </a:solidFill>
                <a:effectLst/>
                <a:uLnTx/>
                <a:uFillTx/>
                <a:latin typeface="Times New Roman" panose="02020603050405020304" pitchFamily="18" charset="0"/>
                <a:ea typeface="+mn-ea"/>
                <a:cs typeface="Times New Roman" panose="02020603050405020304" pitchFamily="18" charset="0"/>
              </a:rPr>
              <a:t>Нарушения заключаются в невыдаче или в выдаче не в полном объеме защитных кремов гидрофобного и регенерирующего действия работникам рабочих профессий, которым необходимо бесплатно выдавать дерматологические СИЗ в соответствии с требованиями Приказа Минтруда России от 29.10.2021 № 766н «Об утверждении Правил обеспечения работников средствами индивидуальной защиты и смывающими средствами».</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dirty="0">
              <a:ln>
                <a:noFill/>
              </a:ln>
              <a:solidFill>
                <a:schemeClr val="accent6">
                  <a:lumMod val="75000"/>
                </a:scheme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sz="1800" b="0" i="0" u="none" strike="noStrike" kern="1200" cap="none" spc="0" normalizeH="0" baseline="0" noProof="0" dirty="0">
                <a:ln>
                  <a:noFill/>
                </a:ln>
                <a:solidFill>
                  <a:schemeClr val="accent6">
                    <a:lumMod val="75000"/>
                  </a:schemeClr>
                </a:solidFill>
                <a:effectLst/>
                <a:uLnTx/>
                <a:uFillTx/>
                <a:latin typeface="Times New Roman" panose="02020603050405020304" pitchFamily="18" charset="0"/>
                <a:ea typeface="+mn-ea"/>
                <a:cs typeface="Times New Roman" panose="02020603050405020304" pitchFamily="18" charset="0"/>
              </a:rPr>
              <a:t>Кроме того, выдача работникам дерматологических СИЗ, смывающих средств не фиксируется записью в личной карточке учета выдачи СИЗ, рекомендуемый образец которой предусмотрен приложением №2 к Правилам.</a:t>
            </a:r>
          </a:p>
          <a:p>
            <a:endParaRPr lang="en-US" dirty="0"/>
          </a:p>
        </p:txBody>
      </p:sp>
    </p:spTree>
    <p:extLst>
      <p:ext uri="{BB962C8B-B14F-4D97-AF65-F5344CB8AC3E}">
        <p14:creationId xmlns:p14="http://schemas.microsoft.com/office/powerpoint/2010/main" val="406258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949CA6-2A30-85B2-1AB8-95A249D263F0}"/>
              </a:ext>
            </a:extLst>
          </p:cNvPr>
          <p:cNvSpPr>
            <a:spLocks noGrp="1"/>
          </p:cNvSpPr>
          <p:nvPr>
            <p:ph type="title"/>
          </p:nvPr>
        </p:nvSpPr>
        <p:spPr>
          <a:xfrm>
            <a:off x="1475656" y="274638"/>
            <a:ext cx="7211144" cy="5386610"/>
          </a:xfrm>
        </p:spPr>
        <p:txBody>
          <a:bodyPr/>
          <a:lstStyle/>
          <a:p>
            <a:pPr algn="just"/>
            <a:r>
              <a:rPr lang="ru-RU" sz="1800" b="1" dirty="0">
                <a:solidFill>
                  <a:srgbClr val="FF0000"/>
                </a:solidFill>
                <a:latin typeface="Times New Roman" panose="02020603050405020304" pitchFamily="18" charset="0"/>
                <a:cs typeface="Times New Roman" panose="02020603050405020304" pitchFamily="18" charset="0"/>
              </a:rPr>
              <a:t>  Нарушения, связанные с несоблюдением порядка принятия                                                                   локальных нормативных актов                                .</a:t>
            </a:r>
            <a:br>
              <a:rPr lang="ru-RU" sz="1800" b="1" dirty="0">
                <a:solidFill>
                  <a:srgbClr val="FF0000"/>
                </a:solidFill>
                <a:latin typeface="Times New Roman" panose="02020603050405020304" pitchFamily="18" charset="0"/>
                <a:cs typeface="Times New Roman" panose="02020603050405020304" pitchFamily="18" charset="0"/>
              </a:rPr>
            </a:br>
            <a:br>
              <a:rPr lang="ru-RU" sz="1800" b="1" dirty="0">
                <a:solidFill>
                  <a:srgbClr val="FF0000"/>
                </a:solidFill>
                <a:latin typeface="Times New Roman" panose="02020603050405020304" pitchFamily="18" charset="0"/>
                <a:cs typeface="Times New Roman" panose="02020603050405020304" pitchFamily="18" charset="0"/>
              </a:rPr>
            </a:br>
            <a:br>
              <a:rPr lang="ru-RU" sz="1800" b="1" dirty="0">
                <a:solidFill>
                  <a:srgbClr val="FF0000"/>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Не на всех изученных локальных нормативных актах стоят отметки об учете мнения (согласовании), к документам не приложены выписки из Протоколов заседания выборного органа первичной профсоюзной организации, на котором рассматривались проекты локальных нормативных актов.                     .</a:t>
            </a:r>
            <a:br>
              <a:rPr lang="ru-RU" sz="1800" dirty="0">
                <a:solidFill>
                  <a:schemeClr val="accent6">
                    <a:lumMod val="75000"/>
                  </a:schemeClr>
                </a:solidFill>
                <a:latin typeface="Times New Roman" panose="02020603050405020304" pitchFamily="18" charset="0"/>
                <a:cs typeface="Times New Roman" panose="02020603050405020304" pitchFamily="18" charset="0"/>
              </a:rPr>
            </a:b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Часто встречаются   разночтения в локальных нормативных актах: одновременно в одном документе может быть указан «Учет мнения ППО» и  в том же документе стоит и «Согласование ППО».</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Если Коллективным договором предусматривается согласование локальных нормативных актов, то процедура согласования должна быть определена сторонами социального партнерства самостоятельно в коллективном договоре организации.</a:t>
            </a:r>
            <a:endParaRPr lang="ru-RU" sz="1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672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BF1153-47B8-9E42-1F3A-F218C090C6A6}"/>
              </a:ext>
            </a:extLst>
          </p:cNvPr>
          <p:cNvSpPr>
            <a:spLocks noGrp="1"/>
          </p:cNvSpPr>
          <p:nvPr>
            <p:ph type="title"/>
          </p:nvPr>
        </p:nvSpPr>
        <p:spPr>
          <a:xfrm>
            <a:off x="1475656" y="188640"/>
            <a:ext cx="7139136" cy="5602634"/>
          </a:xfrm>
        </p:spPr>
        <p:txBody>
          <a:bodyPr/>
          <a:lstStyle/>
          <a:p>
            <a:pPr algn="just"/>
            <a:r>
              <a:rPr lang="ru-RU" sz="1800" b="1" dirty="0">
                <a:solidFill>
                  <a:srgbClr val="FF0000"/>
                </a:solidFill>
                <a:latin typeface="Times New Roman" panose="02020603050405020304" pitchFamily="18" charset="0"/>
                <a:cs typeface="Times New Roman" panose="02020603050405020304" pitchFamily="18" charset="0"/>
              </a:rPr>
              <a:t>                          </a:t>
            </a:r>
            <a:br>
              <a:rPr lang="ru-RU" sz="1800" b="1" dirty="0">
                <a:solidFill>
                  <a:srgbClr val="FF0000"/>
                </a:solidFill>
                <a:latin typeface="Times New Roman" panose="02020603050405020304" pitchFamily="18" charset="0"/>
                <a:cs typeface="Times New Roman" panose="02020603050405020304" pitchFamily="18" charset="0"/>
              </a:rPr>
            </a:br>
            <a:r>
              <a:rPr lang="ru-RU" sz="1800" b="1" dirty="0">
                <a:solidFill>
                  <a:srgbClr val="FF0000"/>
                </a:solidFill>
                <a:latin typeface="Times New Roman" panose="02020603050405020304" pitchFamily="18" charset="0"/>
                <a:cs typeface="Times New Roman" panose="02020603050405020304" pitchFamily="18" charset="0"/>
              </a:rPr>
              <a:t>                    Административно-общественный контроль     </a:t>
            </a:r>
            <a:r>
              <a:rPr lang="ru-RU" sz="1800" b="1" dirty="0">
                <a:solidFill>
                  <a:schemeClr val="bg1">
                    <a:lumMod val="85000"/>
                  </a:schemeClr>
                </a:solidFill>
                <a:latin typeface="Times New Roman" panose="02020603050405020304" pitchFamily="18" charset="0"/>
                <a:cs typeface="Times New Roman" panose="02020603050405020304" pitchFamily="18" charset="0"/>
              </a:rPr>
              <a:t>.</a:t>
            </a:r>
            <a:br>
              <a:rPr lang="ru-RU" sz="1800" b="1" dirty="0">
                <a:solidFill>
                  <a:srgbClr val="FF0000"/>
                </a:solidFill>
                <a:latin typeface="Times New Roman" panose="02020603050405020304" pitchFamily="18" charset="0"/>
                <a:cs typeface="Times New Roman" panose="02020603050405020304" pitchFamily="18" charset="0"/>
              </a:rPr>
            </a:br>
            <a:br>
              <a:rPr lang="ru-RU" sz="1800" b="1" dirty="0">
                <a:solidFill>
                  <a:srgbClr val="FF0000"/>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Административно-общественный контроль по охране труда является совместным контролем администрации Учреждения, выборного органа первичной профсоюзной организации за состоянием       </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охраны труда, обеспечением безопасности жизнедеятельности. Система контроля является постоянно действующей, направленной на оздоровление условий труда, оперативное устранение нарушений требований охраны труда.                       </a:t>
            </a:r>
            <a:r>
              <a:rPr lang="ru-RU" sz="1800" dirty="0">
                <a:solidFill>
                  <a:schemeClr val="bg1">
                    <a:lumMod val="95000"/>
                  </a:schemeClr>
                </a:solidFill>
                <a:latin typeface="Times New Roman" panose="02020603050405020304" pitchFamily="18" charset="0"/>
                <a:cs typeface="Times New Roman" panose="02020603050405020304" pitchFamily="18" charset="0"/>
              </a:rPr>
              <a:t>.</a:t>
            </a:r>
            <a:r>
              <a:rPr lang="ru-RU" sz="1800" dirty="0">
                <a:solidFill>
                  <a:schemeClr val="accent6">
                    <a:lumMod val="75000"/>
                  </a:schemeClr>
                </a:solidFill>
                <a:latin typeface="Times New Roman" panose="02020603050405020304" pitchFamily="18" charset="0"/>
                <a:cs typeface="Times New Roman" panose="02020603050405020304" pitchFamily="18" charset="0"/>
              </a:rPr>
              <a:t>  </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В Положении о СУОТ п.64 указано, что работодатель для повышения эффективности контроля функционирования СУОТ вправе реализовать многоступенчатые формы контроля функционирования СУОТ.                             </a:t>
            </a:r>
            <a:r>
              <a:rPr lang="ru-RU" sz="1800" dirty="0">
                <a:solidFill>
                  <a:schemeClr val="bg1">
                    <a:lumMod val="85000"/>
                  </a:schemeClr>
                </a:solidFill>
                <a:latin typeface="Times New Roman" panose="02020603050405020304" pitchFamily="18" charset="0"/>
                <a:cs typeface="Times New Roman" panose="02020603050405020304" pitchFamily="18" charset="0"/>
              </a:rPr>
              <a:t>.</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            </a:t>
            </a:r>
            <a:r>
              <a:rPr lang="ru-RU" sz="1800" b="1" dirty="0">
                <a:solidFill>
                  <a:schemeClr val="bg1">
                    <a:lumMod val="85000"/>
                  </a:schemeClr>
                </a:solidFill>
                <a:latin typeface="Times New Roman" panose="02020603050405020304" pitchFamily="18" charset="0"/>
                <a:cs typeface="Times New Roman" panose="02020603050405020304" pitchFamily="18" charset="0"/>
              </a:rPr>
              <a:t>.</a:t>
            </a:r>
            <a:r>
              <a:rPr lang="ru-RU" sz="1800" b="1" dirty="0">
                <a:solidFill>
                  <a:schemeClr val="accent6">
                    <a:lumMod val="75000"/>
                  </a:schemeClr>
                </a:solidFill>
                <a:latin typeface="Times New Roman" panose="02020603050405020304" pitchFamily="18" charset="0"/>
                <a:cs typeface="Times New Roman" panose="02020603050405020304" pitchFamily="18" charset="0"/>
              </a:rPr>
              <a:t> </a:t>
            </a:r>
            <a:br>
              <a:rPr lang="ru-RU" sz="1800" b="1" dirty="0">
                <a:solidFill>
                  <a:srgbClr val="FF0000"/>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Приказ Минтруда РФ от 29.10.2021г.№ 776н «Об утверждении Примерного положения о системе управления охраной труда», Постановление Президиума ЦК профсоюза работников народного образования, высшей школы и научных учреждений от 1.07.1987г.</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 № 7.</a:t>
            </a:r>
          </a:p>
        </p:txBody>
      </p:sp>
    </p:spTree>
    <p:extLst>
      <p:ext uri="{BB962C8B-B14F-4D97-AF65-F5344CB8AC3E}">
        <p14:creationId xmlns:p14="http://schemas.microsoft.com/office/powerpoint/2010/main" val="1841550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C055B8-C844-7E2F-4AA4-F2981A5A6E3D}"/>
              </a:ext>
            </a:extLst>
          </p:cNvPr>
          <p:cNvSpPr>
            <a:spLocks noGrp="1"/>
          </p:cNvSpPr>
          <p:nvPr>
            <p:ph type="title"/>
          </p:nvPr>
        </p:nvSpPr>
        <p:spPr>
          <a:xfrm>
            <a:off x="1763688" y="274638"/>
            <a:ext cx="6923112" cy="4882554"/>
          </a:xfrm>
        </p:spPr>
        <p:txBody>
          <a:bodyPr/>
          <a:lstStyle/>
          <a:p>
            <a:pPr algn="just"/>
            <a:r>
              <a:rPr lang="ru-RU" sz="1800" b="1" dirty="0">
                <a:solidFill>
                  <a:srgbClr val="FF0000"/>
                </a:solidFill>
                <a:latin typeface="Times New Roman" panose="02020603050405020304" pitchFamily="18" charset="0"/>
                <a:cs typeface="Times New Roman" panose="02020603050405020304" pitchFamily="18" charset="0"/>
              </a:rPr>
              <a:t>                  </a:t>
            </a:r>
            <a:br>
              <a:rPr lang="ru-RU" sz="1800" b="1" dirty="0">
                <a:solidFill>
                  <a:srgbClr val="FF0000"/>
                </a:solidFill>
                <a:latin typeface="Times New Roman" panose="02020603050405020304" pitchFamily="18" charset="0"/>
                <a:cs typeface="Times New Roman" panose="02020603050405020304" pitchFamily="18" charset="0"/>
              </a:rPr>
            </a:br>
            <a:r>
              <a:rPr lang="ru-RU" sz="1800" b="1" dirty="0">
                <a:solidFill>
                  <a:srgbClr val="FF0000"/>
                </a:solidFill>
                <a:latin typeface="Times New Roman" panose="02020603050405020304" pitchFamily="18" charset="0"/>
                <a:cs typeface="Times New Roman" panose="02020603050405020304" pitchFamily="18" charset="0"/>
              </a:rPr>
              <a:t>                   Создание комиссии по охране труда                 </a:t>
            </a:r>
            <a:r>
              <a:rPr lang="ru-RU" sz="1800" b="1" dirty="0">
                <a:solidFill>
                  <a:schemeClr val="bg1">
                    <a:lumMod val="85000"/>
                  </a:schemeClr>
                </a:solidFill>
                <a:latin typeface="Times New Roman" panose="02020603050405020304" pitchFamily="18" charset="0"/>
                <a:cs typeface="Times New Roman" panose="02020603050405020304" pitchFamily="18" charset="0"/>
              </a:rPr>
              <a:t>.</a:t>
            </a:r>
            <a:br>
              <a:rPr lang="ru-RU" sz="1800" b="1" dirty="0">
                <a:solidFill>
                  <a:schemeClr val="bg1">
                    <a:lumMod val="85000"/>
                  </a:schemeClr>
                </a:solidFill>
                <a:latin typeface="Times New Roman" panose="02020603050405020304" pitchFamily="18" charset="0"/>
                <a:cs typeface="Times New Roman" panose="02020603050405020304" pitchFamily="18" charset="0"/>
              </a:rPr>
            </a:br>
            <a:br>
              <a:rPr lang="ru-RU" sz="1800" b="1" dirty="0">
                <a:solidFill>
                  <a:schemeClr val="bg1">
                    <a:lumMod val="85000"/>
                  </a:schemeClr>
                </a:solidFill>
                <a:latin typeface="Times New Roman" panose="02020603050405020304" pitchFamily="18" charset="0"/>
                <a:cs typeface="Times New Roman" panose="02020603050405020304" pitchFamily="18" charset="0"/>
              </a:rPr>
            </a:br>
            <a:br>
              <a:rPr lang="ru-RU" sz="1800" b="1" dirty="0">
                <a:solidFill>
                  <a:schemeClr val="bg1">
                    <a:lumMod val="85000"/>
                  </a:schemeClr>
                </a:solidFill>
                <a:latin typeface="Times New Roman" panose="02020603050405020304" pitchFamily="18" charset="0"/>
                <a:cs typeface="Times New Roman" panose="02020603050405020304" pitchFamily="18" charset="0"/>
              </a:rPr>
            </a:br>
            <a:br>
              <a:rPr lang="ru-RU" sz="1800" b="1" dirty="0">
                <a:solidFill>
                  <a:srgbClr val="FF0000"/>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Приказ Минтруда РФ от 22.09.2021г. №650н «Об утверждении примерного положение о комитете (комиссии) по охране труда» (паритетная основа).                            </a:t>
            </a:r>
            <a:r>
              <a:rPr lang="ru-RU" sz="1800" dirty="0">
                <a:solidFill>
                  <a:schemeClr val="bg1">
                    <a:lumMod val="95000"/>
                  </a:schemeClr>
                </a:solidFill>
                <a:latin typeface="Times New Roman" panose="02020603050405020304" pitchFamily="18" charset="0"/>
                <a:cs typeface="Times New Roman" panose="02020603050405020304" pitchFamily="18" charset="0"/>
              </a:rPr>
              <a:t>.</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                            </a:t>
            </a:r>
            <a:r>
              <a:rPr lang="ru-RU" sz="1800" dirty="0">
                <a:solidFill>
                  <a:schemeClr val="bg1">
                    <a:lumMod val="95000"/>
                  </a:schemeClr>
                </a:solidFill>
                <a:latin typeface="Times New Roman" panose="02020603050405020304" pitchFamily="18" charset="0"/>
                <a:cs typeface="Times New Roman" panose="02020603050405020304" pitchFamily="18" charset="0"/>
              </a:rPr>
              <a:t>.</a:t>
            </a:r>
            <a:r>
              <a:rPr lang="ru-RU" sz="1800" dirty="0">
                <a:solidFill>
                  <a:schemeClr val="accent6">
                    <a:lumMod val="75000"/>
                  </a:schemeClr>
                </a:solidFill>
                <a:latin typeface="Times New Roman" panose="02020603050405020304" pitchFamily="18" charset="0"/>
                <a:cs typeface="Times New Roman" panose="02020603050405020304" pitchFamily="18" charset="0"/>
              </a:rPr>
              <a:t> </a:t>
            </a:r>
            <a:r>
              <a:rPr lang="ru-RU" sz="1800" dirty="0">
                <a:solidFill>
                  <a:schemeClr val="bg1">
                    <a:lumMod val="85000"/>
                  </a:schemeClr>
                </a:solidFill>
                <a:latin typeface="Times New Roman" panose="02020603050405020304" pitchFamily="18" charset="0"/>
                <a:cs typeface="Times New Roman" panose="02020603050405020304" pitchFamily="18" charset="0"/>
              </a:rPr>
              <a:t>.</a:t>
            </a:r>
            <a:br>
              <a:rPr lang="ru-RU" sz="1800" dirty="0">
                <a:solidFill>
                  <a:schemeClr val="accent6">
                    <a:lumMod val="75000"/>
                  </a:schemeClr>
                </a:solidFill>
                <a:latin typeface="Times New Roman" panose="02020603050405020304" pitchFamily="18" charset="0"/>
                <a:cs typeface="Times New Roman" panose="02020603050405020304" pitchFamily="18" charset="0"/>
              </a:rPr>
            </a:br>
            <a:r>
              <a:rPr lang="ru-RU" sz="1800" dirty="0">
                <a:solidFill>
                  <a:schemeClr val="accent6">
                    <a:lumMod val="75000"/>
                  </a:schemeClr>
                </a:solidFill>
                <a:latin typeface="Times New Roman" panose="02020603050405020304" pitchFamily="18" charset="0"/>
                <a:cs typeface="Times New Roman" panose="02020603050405020304" pitchFamily="18" charset="0"/>
              </a:rPr>
              <a:t>В приказах о создании комиссии отсутствует распределение членов комиссии на представителей администрации и представителей профсоюзной организации с указанием протокола об избрании членов комиссии от профсоюза, отсутствую протоколы заседания комиссии по охране труда и планы работы комиссии.</a:t>
            </a:r>
            <a:br>
              <a:rPr lang="ru-RU" sz="1800" b="1" dirty="0">
                <a:solidFill>
                  <a:schemeClr val="accent6">
                    <a:lumMod val="75000"/>
                  </a:schemeClr>
                </a:solidFill>
                <a:latin typeface="Times New Roman" panose="02020603050405020304" pitchFamily="18" charset="0"/>
                <a:cs typeface="Times New Roman" panose="02020603050405020304" pitchFamily="18" charset="0"/>
              </a:rPr>
            </a:br>
            <a:br>
              <a:rPr lang="ru-RU" sz="1800" b="1" dirty="0">
                <a:solidFill>
                  <a:srgbClr val="FF0000"/>
                </a:solidFill>
                <a:latin typeface="Times New Roman" panose="02020603050405020304" pitchFamily="18" charset="0"/>
                <a:cs typeface="Times New Roman" panose="02020603050405020304" pitchFamily="18" charset="0"/>
              </a:rPr>
            </a:br>
            <a:endParaRPr lang="ru-RU" sz="1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443560"/>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Специальное оформление">
  <a:themeElements>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Специальное оформление">
  <a:themeElements>
    <a:clrScheme name="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14245</TotalTime>
  <Words>971</Words>
  <Application>Microsoft Office PowerPoint</Application>
  <PresentationFormat>Экран (4:3)</PresentationFormat>
  <Paragraphs>29</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3</vt:i4>
      </vt:variant>
      <vt:variant>
        <vt:lpstr>Заголовки слайдов</vt:lpstr>
      </vt:variant>
      <vt:variant>
        <vt:i4>10</vt:i4>
      </vt:variant>
    </vt:vector>
  </HeadingPairs>
  <TitlesOfParts>
    <vt:vector size="18" baseType="lpstr">
      <vt:lpstr>Arial</vt:lpstr>
      <vt:lpstr>Bookman Old Style</vt:lpstr>
      <vt:lpstr>Calibri</vt:lpstr>
      <vt:lpstr>PT Serif</vt:lpstr>
      <vt:lpstr>Times New Roman</vt:lpstr>
      <vt:lpstr>Оформление по умолчанию</vt:lpstr>
      <vt:lpstr>Специальное оформление</vt:lpstr>
      <vt:lpstr>1_Специальное оформление</vt:lpstr>
      <vt:lpstr>Проверки исполнения трудового законодательства по охране труда   Типичные нарушения и ошибки</vt:lpstr>
      <vt:lpstr>Соглашение по охране труда </vt:lpstr>
      <vt:lpstr>        Оказание первой помощи пострадавшему</vt:lpstr>
      <vt:lpstr>Несоблюдение порядка проведения инструктажей по охране труда.</vt:lpstr>
      <vt:lpstr>              Оценка профессиональных  исков на  рабочих местах.   В соответствии со статьей 218 ТК РФ при обеспечении функционирования системы управления охраной труда работодателем должны проводиться системные мероприятия по управлению профессиональными рисками на рабочих местах, связанные с выявлением опасностей, оценкой и снижением уровней профессиональных рисков. Рекомендации по выбору методов оценки профессиональных рисков утверждены Приказом Минтруда России от 28.12.2021 № 926 «Об утверждении Рекомендаций по выбору методов оценки уровней профессиональных рисков и по снижению уровней таких рисков». В соответствии с Приказом № 926 работодатель самостоятельно выбирает метод, способ и периодичность оценки профессиональных рисков на рабочих местах исходя из особенностей деятельности организации. Данный выбор должен быть закреплен в локальном нормативном акте, регламентирующем порядок оценки профессиональных рисков в организации (Положение об управлении профессиональными рисками). Также должен быть составлен План мероприятий, направленных на меры снижения профрисков. Профриски должны периодически отслеживаться и при необходимости актуализироваться.  </vt:lpstr>
      <vt:lpstr> </vt:lpstr>
      <vt:lpstr>  Нарушения, связанные с несоблюдением порядка принятия                                                                   локальных нормативных актов                                .   Не на всех изученных локальных нормативных актах стоят отметки об учете мнения (согласовании), к документам не приложены выписки из Протоколов заседания выборного органа первичной профсоюзной организации, на котором рассматривались проекты локальных нормативных актов.                     .  Часто встречаются   разночтения в локальных нормативных актах: одновременно в одном документе может быть указан «Учет мнения ППО» и  в том же документе стоит и «Согласование ППО». Если Коллективным договором предусматривается согласование локальных нормативных актов, то процедура согласования должна быть определена сторонами социального партнерства самостоятельно в коллективном договоре организации.</vt:lpstr>
      <vt:lpstr>                                               Административно-общественный контроль     .  Административно-общественный контроль по охране труда является совместным контролем администрации Учреждения, выборного органа первичной профсоюзной организации за состоянием        охраны труда, обеспечением безопасности жизнедеятельности. Система контроля является постоянно действующей, направленной на оздоровление условий труда, оперативное устранение нарушений требований охраны труда.                       .   В Положении о СУОТ п.64 указано, что работодатель для повышения эффективности контроля функционирования СУОТ вправе реализовать многоступенчатые формы контроля функционирования СУОТ.                             .             .  Приказ Минтруда РФ от 29.10.2021г.№ 776н «Об утверждении Примерного положения о системе управления охраной труда», Постановление Президиума ЦК профсоюза работников народного образования, высшей школы и научных учреждений от 1.07.1987г.  № 7.</vt:lpstr>
      <vt:lpstr>                                      Создание комиссии по охране труда                 .    Приказ Минтруда РФ от 22.09.2021г. №650н «Об утверждении примерного положение о комитете (комиссии) по охране труда» (паритетная основа).                            .                             . . В приказах о создании комиссии отсутствует распределение членов комиссии на представителей администрации и представителей профсоюзной организации с указанием протокола об избрании членов комиссии от профсоюза, отсутствую протоколы заседания комиссии по охране труда и планы работы комиссии.  </vt:lpstr>
      <vt:lpstr>Спасибо за внимание!</vt:lpstr>
    </vt:vector>
  </TitlesOfParts>
  <Company>MoBIL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Дмитрий Боровиков</cp:lastModifiedBy>
  <cp:revision>1066</cp:revision>
  <dcterms:created xsi:type="dcterms:W3CDTF">2012-07-09T18:19:04Z</dcterms:created>
  <dcterms:modified xsi:type="dcterms:W3CDTF">2025-04-09T04:48:53Z</dcterms:modified>
</cp:coreProperties>
</file>