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AB13134-BF9C-4488-987E-1FA267450B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97147-6EED-4D52-8E6E-68E9C9231C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D6CB5-4170-4979-AC6A-C0ED2CF2A2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0F643-42EC-4BC0-B7F8-6C609F226F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A2B48-B398-4D0B-B8E3-32366BF93B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394CA2-E63B-446F-AC51-04E8FAA99D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8A3D5-E579-4710-86F4-00D6BADC75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D5745-6483-4244-B885-E3420A68F8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99A6F-FAA5-4705-880A-55ADDEA9CE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2F6D-2126-4049-8E04-F8D67B698F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4F8D7-A580-4592-BA4A-A7061D7366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D7A4D461-DD3F-41DA-9100-736D3BBA272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Chart1.xls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908050"/>
            <a:ext cx="7772400" cy="1944688"/>
          </a:xfrm>
        </p:spPr>
        <p:txBody>
          <a:bodyPr/>
          <a:lstStyle/>
          <a:p>
            <a: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6000" b="1">
                <a:solidFill>
                  <a:schemeClr val="tx1"/>
                </a:solidFill>
                <a:effectLst/>
                <a:latin typeface="Times New Roman" pitchFamily="18" charset="0"/>
              </a:rPr>
              <a:t>Детская тревожность</a:t>
            </a:r>
            <a: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ru-RU" sz="600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r>
              <a:rPr lang="ru-RU" sz="4000" b="1">
                <a:effectLst/>
                <a:latin typeface="Times New Roman" pitchFamily="18" charset="0"/>
              </a:rPr>
              <a:t>Тревожность</a:t>
            </a:r>
            <a:r>
              <a:rPr lang="ru-RU" sz="4000">
                <a:effectLst/>
                <a:latin typeface="Times New Roman" pitchFamily="18" charset="0"/>
              </a:rPr>
              <a:t> – состояние нервно-психического напряжения, когда нейтральная ситуация воспринимается как угрожающая.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038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   Характерными проявлениями тревожности являются  следующие признаки:</a:t>
            </a:r>
          </a:p>
          <a:p>
            <a:pPr>
              <a:lnSpc>
                <a:spcPct val="90000"/>
              </a:lnSpc>
            </a:pPr>
            <a:r>
              <a:rPr lang="ru-RU"/>
              <a:t>-беспокойство;</a:t>
            </a:r>
          </a:p>
          <a:p>
            <a:pPr>
              <a:lnSpc>
                <a:spcPct val="90000"/>
              </a:lnSpc>
            </a:pPr>
            <a:r>
              <a:rPr lang="ru-RU"/>
              <a:t>-раздражительность;</a:t>
            </a:r>
          </a:p>
          <a:p>
            <a:pPr>
              <a:lnSpc>
                <a:spcPct val="90000"/>
              </a:lnSpc>
            </a:pPr>
            <a:r>
              <a:rPr lang="ru-RU"/>
              <a:t>-слезливость;</a:t>
            </a:r>
          </a:p>
          <a:p>
            <a:pPr>
              <a:lnSpc>
                <a:spcPct val="90000"/>
              </a:lnSpc>
            </a:pPr>
            <a:r>
              <a:rPr lang="ru-RU"/>
              <a:t>-пассивность и скованность;</a:t>
            </a:r>
          </a:p>
          <a:p>
            <a:pPr>
              <a:lnSpc>
                <a:spcPct val="90000"/>
              </a:lnSpc>
            </a:pPr>
            <a:r>
              <a:rPr lang="ru-RU"/>
              <a:t>-неадекватные реакции;</a:t>
            </a:r>
          </a:p>
          <a:p>
            <a:pPr>
              <a:lnSpc>
                <a:spcPct val="90000"/>
              </a:lnSpc>
            </a:pPr>
            <a:r>
              <a:rPr lang="ru-RU"/>
              <a:t>-возможны покраснения, тики, заикание и т.д.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446405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/>
              <a:t>По видам различают ситуативную и личностную тревожность</a:t>
            </a:r>
          </a:p>
          <a:p>
            <a:pPr>
              <a:lnSpc>
                <a:spcPct val="80000"/>
              </a:lnSpc>
            </a:pPr>
            <a:endParaRPr lang="ru-RU" sz="2400" b="1"/>
          </a:p>
          <a:p>
            <a:pPr>
              <a:lnSpc>
                <a:spcPct val="80000"/>
              </a:lnSpc>
            </a:pPr>
            <a:endParaRPr lang="ru-RU" sz="2400" b="1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/>
              <a:t> </a:t>
            </a:r>
            <a:r>
              <a:rPr lang="ru-RU" sz="2400" i="1"/>
              <a:t>Ситуативная тревожность  </a:t>
            </a:r>
            <a:r>
              <a:rPr lang="ru-RU" sz="2400"/>
              <a:t>проявляется в конкретной ситуации и связана с оценкой сложности и значимости деятельности, а также реальной и ожидаемой оценкой.</a:t>
            </a:r>
          </a:p>
          <a:p>
            <a:pPr>
              <a:lnSpc>
                <a:spcPct val="80000"/>
              </a:lnSpc>
            </a:pPr>
            <a:endParaRPr lang="ru-RU" sz="2400" i="1"/>
          </a:p>
          <a:p>
            <a:pPr>
              <a:lnSpc>
                <a:spcPct val="80000"/>
              </a:lnSpc>
            </a:pPr>
            <a:endParaRPr lang="ru-RU" sz="2400" i="1"/>
          </a:p>
          <a:p>
            <a:pPr>
              <a:lnSpc>
                <a:spcPct val="80000"/>
              </a:lnSpc>
            </a:pPr>
            <a:r>
              <a:rPr lang="ru-RU" sz="2400" i="1"/>
              <a:t>Личностная тревожность </a:t>
            </a:r>
            <a:r>
              <a:rPr lang="ru-RU" sz="2400"/>
              <a:t> - устойчивое образование и характеризует особый тип реакций индивида в самых разнообразных ситуациях.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399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457200" y="3028950"/>
          <a:ext cx="4038600" cy="2019300"/>
        </p:xfrm>
        <a:graphic>
          <a:graphicData uri="http://schemas.openxmlformats.org/presentationml/2006/ole">
            <p:oleObj spid="_x0000_s59399" name="Диаграмма" r:id="rId3" imgW="8229763" imgH="4114719" progId="MSGraph.Chart.8">
              <p:embed followColorScheme="full"/>
            </p:oleObj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250825" y="333375"/>
          <a:ext cx="8642350" cy="6072188"/>
        </p:xfrm>
        <a:graphic>
          <a:graphicData uri="http://schemas.openxmlformats.org/presentationml/2006/ole">
            <p:oleObj spid="_x0000_s59400" name="Диаграмма" r:id="rId4" imgW="4905411" imgH="387673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691187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/>
              <a:t>Пути преодоления тревожности</a:t>
            </a:r>
            <a:r>
              <a:rPr lang="ru-RU" sz="2400" b="1" i="1"/>
              <a:t>         </a:t>
            </a:r>
            <a:endParaRPr lang="ru-RU" sz="2400"/>
          </a:p>
          <a:p>
            <a:pPr>
              <a:lnSpc>
                <a:spcPct val="80000"/>
              </a:lnSpc>
            </a:pPr>
            <a:r>
              <a:rPr lang="ru-RU" sz="2400">
                <a:effectLst/>
                <a:latin typeface="Times New Roman" pitchFamily="18" charset="0"/>
              </a:rPr>
              <a:t>Прежде всего следует попытаться ликвидировать основные причины возникновения тревожности, т.е. повысить самооценку, вселить уверенность, обучить навыкам общения и взаимодействия с другим, обеспечит условия для высоких результатов деятельности.</a:t>
            </a:r>
          </a:p>
          <a:p>
            <a:pPr>
              <a:lnSpc>
                <a:spcPct val="80000"/>
              </a:lnSpc>
            </a:pPr>
            <a:endParaRPr lang="ru-RU" sz="2400">
              <a:effectLst/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>
                <a:effectLst/>
                <a:latin typeface="Times New Roman" pitchFamily="18" charset="0"/>
              </a:rPr>
              <a:t>Важно обучать детей специальным навыкам саморегуляции, которые помогают справиться с тревожностью.</a:t>
            </a:r>
          </a:p>
          <a:p>
            <a:pPr>
              <a:lnSpc>
                <a:spcPct val="80000"/>
              </a:lnSpc>
            </a:pPr>
            <a:endParaRPr lang="ru-RU" sz="2400">
              <a:effectLst/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400">
                <a:effectLst/>
                <a:latin typeface="Times New Roman" pitchFamily="18" charset="0"/>
              </a:rPr>
              <a:t>Большое значение в работе с тревожными детьми имеет позиция взрослого, его умение подбодрить ребёнка, вселить уверенность: вовремя брошенная ободряющая фраза, улыбка, сочувствие, поглаживание по голове, похлопывание по плечу – всё это способствует повышению жизненного тонуса, снятию напряжения.</a:t>
            </a:r>
          </a:p>
          <a:p>
            <a:pPr>
              <a:lnSpc>
                <a:spcPct val="80000"/>
              </a:lnSpc>
            </a:pPr>
            <a:endParaRPr lang="ru-RU" sz="2400"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19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>
                <a:effectLst/>
                <a:latin typeface="Times New Roman" pitchFamily="18" charset="0"/>
              </a:rPr>
              <a:t>Известно, что для тревожных дошкольников невыносимо ожидание события, какого-то дела, такое ожидание буквально изводит их, поэтому по возможности таких детей нужно избавить от травмирующего ожидания.</a:t>
            </a:r>
          </a:p>
          <a:p>
            <a:pPr>
              <a:lnSpc>
                <a:spcPct val="90000"/>
              </a:lnSpc>
            </a:pPr>
            <a:endParaRPr lang="ru-RU" sz="2400">
              <a:effectLst/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400">
                <a:effectLst/>
                <a:latin typeface="Times New Roman" pitchFamily="18" charset="0"/>
              </a:rPr>
              <a:t>Преодолеть тревожность помогают различного рода двигательные упражнения; обучение детей двигательным навыкам, культуре движений, владению своим телом, эмоциями – важный фактор в повышении их уверенности в себе и снятии тревожности.</a:t>
            </a:r>
          </a:p>
          <a:p>
            <a:pPr>
              <a:lnSpc>
                <a:spcPct val="90000"/>
              </a:lnSpc>
            </a:pPr>
            <a:endParaRPr lang="ru-RU" sz="2400">
              <a:effectLst/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400">
                <a:effectLst/>
                <a:latin typeface="Times New Roman" pitchFamily="18" charset="0"/>
              </a:rPr>
              <a:t>Недопустимо усиливать тревожность ребёнка страхом наказания; как само наказание, кроме наказания огорчения взрослого, так и предчувствия и боязнь его должны быть устранены.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3059113" y="4581525"/>
            <a:ext cx="5880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Спасибо за внимание.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</p:bld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271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Tahoma</vt:lpstr>
      <vt:lpstr>Wingdings</vt:lpstr>
      <vt:lpstr>Times New Roman</vt:lpstr>
      <vt:lpstr>Текстура</vt:lpstr>
      <vt:lpstr>Диаграмма Microsoft Graph</vt:lpstr>
      <vt:lpstr>Диаграмма Microsoft Office Excel</vt:lpstr>
      <vt:lpstr>  Детская тревожность  Тревожность – состояние нервно-психического напряжения, когда нейтральная ситуация воспринимается как угрожающая. 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Детская тревожность  Тревожность – состояние нервно-психического напряжения, когда нейтральная ситуация воспринимается как угрожающая. </dc:title>
  <dc:creator>User</dc:creator>
  <cp:lastModifiedBy>Windows User</cp:lastModifiedBy>
  <cp:revision>6</cp:revision>
  <dcterms:created xsi:type="dcterms:W3CDTF">2010-11-12T14:28:17Z</dcterms:created>
  <dcterms:modified xsi:type="dcterms:W3CDTF">2016-09-05T09:24:10Z</dcterms:modified>
</cp:coreProperties>
</file>