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sldIdLst>
    <p:sldId id="256" r:id="rId2"/>
    <p:sldId id="258" r:id="rId3"/>
    <p:sldId id="259" r:id="rId4"/>
    <p:sldId id="262" r:id="rId5"/>
    <p:sldId id="260" r:id="rId6"/>
    <p:sldId id="261" r:id="rId7"/>
    <p:sldId id="263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AB13134-BF9C-4488-987E-1FA267450B9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297147-6EED-4D52-8E6E-68E9C9231C2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2D6CB5-4170-4979-AC6A-C0ED2CF2A21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10F643-42EC-4BC0-B7F8-6C609F226F0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6A2B48-B398-4D0B-B8E3-32366BF93B4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394CA2-E63B-446F-AC51-04E8FAA99D4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C8A3D5-E579-4710-86F4-00D6BADC75D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DD5745-6483-4244-B885-E3420A68F8B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C99A6F-FAA5-4705-880A-55ADDEA9CE6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122F6D-2126-4049-8E04-F8D67B698F7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64F8D7-A580-4592-BA4A-A7061D7366A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endParaRPr lang="ru-RU"/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endParaRPr lang="ru-RU"/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fld id="{D7A4D461-DD3F-41DA-9100-736D3BBA272C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Excel_Chart1.xls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908050"/>
            <a:ext cx="7772400" cy="1944688"/>
          </a:xfrm>
        </p:spPr>
        <p:txBody>
          <a:bodyPr/>
          <a:lstStyle/>
          <a:p>
            <a:r>
              <a:rPr lang="ru-RU" sz="6000">
                <a:solidFill>
                  <a:schemeClr val="tx1"/>
                </a:solidFill>
                <a:effectLst/>
                <a:latin typeface="Times New Roman" pitchFamily="18" charset="0"/>
              </a:rPr>
              <a:t/>
            </a:r>
            <a:br>
              <a:rPr lang="ru-RU" sz="6000">
                <a:solidFill>
                  <a:schemeClr val="tx1"/>
                </a:solidFill>
                <a:effectLst/>
                <a:latin typeface="Times New Roman" pitchFamily="18" charset="0"/>
              </a:rPr>
            </a:br>
            <a:r>
              <a:rPr lang="ru-RU" sz="6000">
                <a:solidFill>
                  <a:schemeClr val="tx1"/>
                </a:solidFill>
                <a:effectLst/>
                <a:latin typeface="Times New Roman" pitchFamily="18" charset="0"/>
              </a:rPr>
              <a:t/>
            </a:r>
            <a:br>
              <a:rPr lang="ru-RU" sz="6000">
                <a:solidFill>
                  <a:schemeClr val="tx1"/>
                </a:solidFill>
                <a:effectLst/>
                <a:latin typeface="Times New Roman" pitchFamily="18" charset="0"/>
              </a:rPr>
            </a:br>
            <a:r>
              <a:rPr lang="ru-RU" sz="6000" b="1">
                <a:solidFill>
                  <a:schemeClr val="tx1"/>
                </a:solidFill>
                <a:effectLst/>
                <a:latin typeface="Times New Roman" pitchFamily="18" charset="0"/>
              </a:rPr>
              <a:t>Детская тревожность</a:t>
            </a:r>
            <a:r>
              <a:rPr lang="ru-RU" sz="6000">
                <a:solidFill>
                  <a:schemeClr val="tx1"/>
                </a:solidFill>
                <a:effectLst/>
                <a:latin typeface="Times New Roman" pitchFamily="18" charset="0"/>
              </a:rPr>
              <a:t/>
            </a:r>
            <a:br>
              <a:rPr lang="ru-RU" sz="6000">
                <a:solidFill>
                  <a:schemeClr val="tx1"/>
                </a:solidFill>
                <a:effectLst/>
                <a:latin typeface="Times New Roman" pitchFamily="18" charset="0"/>
              </a:rPr>
            </a:br>
            <a:r>
              <a:rPr lang="ru-RU" sz="6000">
                <a:solidFill>
                  <a:schemeClr val="tx1"/>
                </a:solidFill>
                <a:effectLst/>
                <a:latin typeface="Times New Roman" pitchFamily="18" charset="0"/>
              </a:rPr>
              <a:t/>
            </a:r>
            <a:br>
              <a:rPr lang="ru-RU" sz="6000">
                <a:solidFill>
                  <a:schemeClr val="tx1"/>
                </a:solidFill>
                <a:effectLst/>
                <a:latin typeface="Times New Roman" pitchFamily="18" charset="0"/>
              </a:rPr>
            </a:br>
            <a:r>
              <a:rPr lang="ru-RU" sz="4000" b="1">
                <a:effectLst/>
                <a:latin typeface="Times New Roman" pitchFamily="18" charset="0"/>
              </a:rPr>
              <a:t>Тревожность</a:t>
            </a:r>
            <a:r>
              <a:rPr lang="ru-RU" sz="4000">
                <a:effectLst/>
                <a:latin typeface="Times New Roman" pitchFamily="18" charset="0"/>
              </a:rPr>
              <a:t> – состояние нервно-психического напряжения, когда нейтральная ситуация воспринимается как угрожающая.</a:t>
            </a: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150"/>
            <a:ext cx="8229600" cy="540385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   Характерными проявлениями тревожности являются  следующие признаки:</a:t>
            </a:r>
          </a:p>
          <a:p>
            <a:pPr>
              <a:lnSpc>
                <a:spcPct val="90000"/>
              </a:lnSpc>
            </a:pPr>
            <a:r>
              <a:rPr lang="ru-RU"/>
              <a:t>-беспокойство;</a:t>
            </a:r>
          </a:p>
          <a:p>
            <a:pPr>
              <a:lnSpc>
                <a:spcPct val="90000"/>
              </a:lnSpc>
            </a:pPr>
            <a:r>
              <a:rPr lang="ru-RU"/>
              <a:t>-раздражительность;</a:t>
            </a:r>
          </a:p>
          <a:p>
            <a:pPr>
              <a:lnSpc>
                <a:spcPct val="90000"/>
              </a:lnSpc>
            </a:pPr>
            <a:r>
              <a:rPr lang="ru-RU"/>
              <a:t>-слезливость;</a:t>
            </a:r>
          </a:p>
          <a:p>
            <a:pPr>
              <a:lnSpc>
                <a:spcPct val="90000"/>
              </a:lnSpc>
            </a:pPr>
            <a:r>
              <a:rPr lang="ru-RU"/>
              <a:t>-пассивность и скованность;</a:t>
            </a:r>
          </a:p>
          <a:p>
            <a:pPr>
              <a:lnSpc>
                <a:spcPct val="90000"/>
              </a:lnSpc>
            </a:pPr>
            <a:r>
              <a:rPr lang="ru-RU"/>
              <a:t>-неадекватные реакции;</a:t>
            </a:r>
          </a:p>
          <a:p>
            <a:pPr>
              <a:lnSpc>
                <a:spcPct val="90000"/>
              </a:lnSpc>
            </a:pPr>
            <a:r>
              <a:rPr lang="ru-RU"/>
              <a:t>-возможны покраснения, тики, заикание и т.д.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404813"/>
            <a:ext cx="8229600" cy="4464050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/>
              <a:t>По видам различают ситуативную и личностную тревожность</a:t>
            </a:r>
          </a:p>
          <a:p>
            <a:pPr>
              <a:lnSpc>
                <a:spcPct val="80000"/>
              </a:lnSpc>
            </a:pPr>
            <a:endParaRPr lang="ru-RU" sz="2400" b="1"/>
          </a:p>
          <a:p>
            <a:pPr>
              <a:lnSpc>
                <a:spcPct val="80000"/>
              </a:lnSpc>
            </a:pPr>
            <a:endParaRPr lang="ru-RU" sz="2400" b="1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400"/>
              <a:t> </a:t>
            </a:r>
            <a:r>
              <a:rPr lang="ru-RU" sz="2400" i="1"/>
              <a:t>Ситуативная тревожность  </a:t>
            </a:r>
            <a:r>
              <a:rPr lang="ru-RU" sz="2400"/>
              <a:t>проявляется в конкретной ситуации и связана с оценкой сложности и значимости деятельности, а также реальной и ожидаемой оценкой.</a:t>
            </a:r>
          </a:p>
          <a:p>
            <a:pPr>
              <a:lnSpc>
                <a:spcPct val="80000"/>
              </a:lnSpc>
            </a:pPr>
            <a:endParaRPr lang="ru-RU" sz="2400" i="1"/>
          </a:p>
          <a:p>
            <a:pPr>
              <a:lnSpc>
                <a:spcPct val="80000"/>
              </a:lnSpc>
            </a:pPr>
            <a:endParaRPr lang="ru-RU" sz="2400" i="1"/>
          </a:p>
          <a:p>
            <a:pPr>
              <a:lnSpc>
                <a:spcPct val="80000"/>
              </a:lnSpc>
            </a:pPr>
            <a:r>
              <a:rPr lang="ru-RU" sz="2400" i="1"/>
              <a:t>Личностная тревожность </a:t>
            </a:r>
            <a:r>
              <a:rPr lang="ru-RU" sz="2400"/>
              <a:t> - устойчивое образование и характеризует особый тип реакций индивида в самых разнообразных ситуациях.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399" name="Object 7"/>
          <p:cNvGraphicFramePr>
            <a:graphicFrameLocks noChangeAspect="1"/>
          </p:cNvGraphicFramePr>
          <p:nvPr>
            <p:ph sz="half" idx="1"/>
          </p:nvPr>
        </p:nvGraphicFramePr>
        <p:xfrm>
          <a:off x="457200" y="3028950"/>
          <a:ext cx="4038600" cy="2019300"/>
        </p:xfrm>
        <a:graphic>
          <a:graphicData uri="http://schemas.openxmlformats.org/presentationml/2006/ole">
            <p:oleObj spid="_x0000_s59399" name="Диаграмма" r:id="rId3" imgW="8229763" imgH="4114719" progId="MSGraph.Chart.8">
              <p:embed followColorScheme="full"/>
            </p:oleObj>
          </a:graphicData>
        </a:graphic>
      </p:graphicFrame>
      <p:graphicFrame>
        <p:nvGraphicFramePr>
          <p:cNvPr id="59400" name="Object 8"/>
          <p:cNvGraphicFramePr>
            <a:graphicFrameLocks noChangeAspect="1"/>
          </p:cNvGraphicFramePr>
          <p:nvPr>
            <p:ph sz="half" idx="2"/>
          </p:nvPr>
        </p:nvGraphicFramePr>
        <p:xfrm>
          <a:off x="250825" y="333375"/>
          <a:ext cx="8642350" cy="6072188"/>
        </p:xfrm>
        <a:graphic>
          <a:graphicData uri="http://schemas.openxmlformats.org/presentationml/2006/ole">
            <p:oleObj spid="_x0000_s59400" name="Диаграмма" r:id="rId4" imgW="4905411" imgH="3876731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5691187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/>
              <a:t>Пути преодоления тревожности</a:t>
            </a:r>
            <a:r>
              <a:rPr lang="ru-RU" sz="2400" b="1" i="1"/>
              <a:t>         </a:t>
            </a:r>
            <a:endParaRPr lang="ru-RU" sz="2400"/>
          </a:p>
          <a:p>
            <a:pPr>
              <a:lnSpc>
                <a:spcPct val="80000"/>
              </a:lnSpc>
            </a:pPr>
            <a:r>
              <a:rPr lang="ru-RU" sz="2400">
                <a:effectLst/>
                <a:latin typeface="Times New Roman" pitchFamily="18" charset="0"/>
              </a:rPr>
              <a:t>Прежде всего следует попытаться ликвидировать основные причины возникновения тревожности, т.е. повысить самооценку, вселить уверенность, обучить навыкам общения и взаимодействия с другим, обеспечит условия для высоких результатов деятельности.</a:t>
            </a:r>
          </a:p>
          <a:p>
            <a:pPr>
              <a:lnSpc>
                <a:spcPct val="80000"/>
              </a:lnSpc>
            </a:pPr>
            <a:endParaRPr lang="ru-RU" sz="2400">
              <a:effectLst/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400">
                <a:effectLst/>
                <a:latin typeface="Times New Roman" pitchFamily="18" charset="0"/>
              </a:rPr>
              <a:t>Важно обучать детей специальным навыкам саморегуляции, которые помогают справиться с тревожностью.</a:t>
            </a:r>
          </a:p>
          <a:p>
            <a:pPr>
              <a:lnSpc>
                <a:spcPct val="80000"/>
              </a:lnSpc>
            </a:pPr>
            <a:endParaRPr lang="ru-RU" sz="2400">
              <a:effectLst/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400">
                <a:effectLst/>
                <a:latin typeface="Times New Roman" pitchFamily="18" charset="0"/>
              </a:rPr>
              <a:t>Большое значение в работе с тревожными детьми имеет позиция взрослого, его умение подбодрить ребёнка, вселить уверенность: вовремя брошенная ободряющая фраза, улыбка, сочувствие, поглаживание по голове, похлопывание по плечу – всё это способствует повышению жизненного тонуса, снятию напряжения.</a:t>
            </a:r>
          </a:p>
          <a:p>
            <a:pPr>
              <a:lnSpc>
                <a:spcPct val="80000"/>
              </a:lnSpc>
            </a:pPr>
            <a:endParaRPr lang="ru-RU" sz="2400"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56197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>
                <a:effectLst/>
                <a:latin typeface="Times New Roman" pitchFamily="18" charset="0"/>
              </a:rPr>
              <a:t>Известно, что для тревожных дошкольников невыносимо ожидание события, какого-то дела, такое ожидание буквально изводит их, поэтому по возможности таких детей нужно избавить от травмирующего ожидания.</a:t>
            </a:r>
          </a:p>
          <a:p>
            <a:pPr>
              <a:lnSpc>
                <a:spcPct val="90000"/>
              </a:lnSpc>
            </a:pPr>
            <a:endParaRPr lang="ru-RU" sz="2400">
              <a:effectLst/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2400">
                <a:effectLst/>
                <a:latin typeface="Times New Roman" pitchFamily="18" charset="0"/>
              </a:rPr>
              <a:t>Преодолеть тревожность помогают различного рода двигательные упражнения; обучение детей двигательным навыкам, культуре движений, владению своим телом, эмоциями – важный фактор в повышении их уверенности в себе и снятии тревожности.</a:t>
            </a:r>
          </a:p>
          <a:p>
            <a:pPr>
              <a:lnSpc>
                <a:spcPct val="90000"/>
              </a:lnSpc>
            </a:pPr>
            <a:endParaRPr lang="ru-RU" sz="2400">
              <a:effectLst/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2400">
                <a:effectLst/>
                <a:latin typeface="Times New Roman" pitchFamily="18" charset="0"/>
              </a:rPr>
              <a:t>Недопустимо усиливать тревожность ребёнка страхом наказания; как само наказание, кроме наказания огорчения взрослого, так и предчувствия и боязнь его должны быть устранены.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3059113" y="4581525"/>
            <a:ext cx="58801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ru-RU" sz="4000">
                <a:effectLst>
                  <a:outerShdw blurRad="38100" dist="38100" dir="2700000" algn="tl">
                    <a:srgbClr val="000000"/>
                  </a:outerShdw>
                </a:effectLst>
              </a:rPr>
              <a:t>Спасибо за внимание.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8" grpId="0"/>
    </p:bldLst>
  </p:timing>
</p:sld>
</file>

<file path=ppt/theme/theme1.xml><?xml version="1.0" encoding="utf-8"?>
<a:theme xmlns:a="http://schemas.openxmlformats.org/drawingml/2006/main" name="Текстура">
  <a:themeElements>
    <a:clrScheme name="Текстура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Тексту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кстура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кстура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</TotalTime>
  <Words>271</Words>
  <Application>Microsoft Office PowerPoint</Application>
  <PresentationFormat>On-screen Show (4:3)</PresentationFormat>
  <Paragraphs>27</Paragraphs>
  <Slides>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Tahoma</vt:lpstr>
      <vt:lpstr>Wingdings</vt:lpstr>
      <vt:lpstr>Times New Roman</vt:lpstr>
      <vt:lpstr>Текстура</vt:lpstr>
      <vt:lpstr>Диаграмма Microsoft Graph</vt:lpstr>
      <vt:lpstr>Диаграмма Microsoft Office Excel</vt:lpstr>
      <vt:lpstr>  Детская тревожность  Тревожность – состояние нервно-психического напряжения, когда нейтральная ситуация воспринимается как угрожающая. </vt:lpstr>
      <vt:lpstr>Slide 2</vt:lpstr>
      <vt:lpstr>Slide 3</vt:lpstr>
      <vt:lpstr>Slide 4</vt:lpstr>
      <vt:lpstr>Slide 5</vt:lpstr>
      <vt:lpstr>Slide 6</vt:lpstr>
      <vt:lpstr>Slide 7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Детская тревожность  Тревожность – состояние нервно-психического напряжения, когда нейтральная ситуация воспринимается как угрожающая. </dc:title>
  <dc:creator>User</dc:creator>
  <cp:lastModifiedBy>Windows User</cp:lastModifiedBy>
  <cp:revision>6</cp:revision>
  <dcterms:created xsi:type="dcterms:W3CDTF">2010-11-12T14:28:17Z</dcterms:created>
  <dcterms:modified xsi:type="dcterms:W3CDTF">2016-09-05T09:24:10Z</dcterms:modified>
</cp:coreProperties>
</file>