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4" r:id="rId3"/>
    <p:sldId id="269" r:id="rId4"/>
    <p:sldId id="270" r:id="rId5"/>
    <p:sldId id="265" r:id="rId6"/>
    <p:sldId id="268" r:id="rId7"/>
    <p:sldId id="257" r:id="rId8"/>
    <p:sldId id="258" r:id="rId9"/>
    <p:sldId id="259" r:id="rId10"/>
    <p:sldId id="272" r:id="rId11"/>
    <p:sldId id="273" r:id="rId12"/>
    <p:sldId id="260" r:id="rId13"/>
    <p:sldId id="261" r:id="rId14"/>
    <p:sldId id="262" r:id="rId15"/>
    <p:sldId id="263" r:id="rId16"/>
    <p:sldId id="266" r:id="rId17"/>
    <p:sldId id="267" r:id="rId18"/>
    <p:sldId id="271" r:id="rId19"/>
    <p:sldId id="275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17C3A-4F5F-4638-B785-6536DE927CB7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B96C9-95C7-4D96-BDE4-62298062B7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041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2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877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543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382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82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98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843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AB96C9-95C7-4D96-BDE4-62298062B7AC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66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95746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82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68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83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14803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20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30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55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66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363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058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887CC87-9E05-42F9-A8B9-D8FAFCE90DB3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7528345-6DD9-4B70-8E51-B224EEEA46E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420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RZR&amp;n=478737&amp;dst=10010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consultant.ru/link/?req=doc&amp;base=RZR&amp;n=478737&amp;dst=10015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RZR&amp;n=159460&amp;dst=100008" TargetMode="External"/><Relationship Id="rId2" Type="http://schemas.openxmlformats.org/officeDocument/2006/relationships/hyperlink" Target="https://login.consultant.ru/link/?req=doc&amp;base=RZR&amp;n=99661&amp;dst=10000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RZR&amp;n=482696&amp;dst=10015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ogin.consultant.ru/link/?req=doc&amp;base=RZR&amp;n=482885&amp;dst=129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RZR&amp;n=402031&amp;dst=100011" TargetMode="External"/><Relationship Id="rId2" Type="http://schemas.openxmlformats.org/officeDocument/2006/relationships/hyperlink" Target="https://login.consultant.ru/link/?req=doc&amp;base=RZR&amp;n=482885&amp;dst=10038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5F022-F676-C9D8-2B14-5BBC6A9E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085" y="1314450"/>
            <a:ext cx="8361229" cy="2505075"/>
          </a:xfrm>
        </p:spPr>
        <p:txBody>
          <a:bodyPr/>
          <a:lstStyle/>
          <a:p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работе </a:t>
            </a:r>
            <a:r>
              <a:rPr lang="ru-RU" sz="40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совместнОго</a:t>
            </a:r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Комитета (</a:t>
            </a:r>
            <a:r>
              <a:rPr lang="ru-RU" sz="4000" b="1" i="0" u="none" strike="noStrike" baseline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комиссиИ</a:t>
            </a:r>
            <a:r>
              <a:rPr lang="ru-RU" sz="40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по охране труда ОБРАЗОВАТЕЛЬНОЙ ОРГАНИЗАЦИИ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3113756-8870-F0E0-D725-69214AA33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2" y="4546829"/>
            <a:ext cx="6831673" cy="1086237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000" dirty="0">
                <a:solidFill>
                  <a:srgbClr val="002060"/>
                </a:solidFill>
              </a:rPr>
              <a:t>Татьяна Евгеньевна Трошкина,</a:t>
            </a:r>
          </a:p>
          <a:p>
            <a:pPr algn="r"/>
            <a:r>
              <a:rPr lang="ru-RU" sz="2000" dirty="0">
                <a:solidFill>
                  <a:srgbClr val="002060"/>
                </a:solidFill>
              </a:rPr>
              <a:t>председатель Свердловской областной организации Общероссийского Профсоюза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624116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1F4D6-48D8-B154-1E87-DEE49E666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90525"/>
            <a:ext cx="9601200" cy="1485900"/>
          </a:xfrm>
        </p:spPr>
        <p:txBody>
          <a:bodyPr>
            <a:noAutofit/>
          </a:bodyPr>
          <a:lstStyle/>
          <a:p>
            <a:pPr algn="ctr"/>
            <a:r>
              <a:rPr lang="ru-RU" sz="28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совместных действий работодателя и уполномоченных представительных органов работников по обеспечению безопасных условий труда и соблюдению требований охраны труда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3F8B80-B936-6861-9055-6F5679345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219325"/>
            <a:ext cx="10477499" cy="40576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b="1" i="0" dirty="0">
                <a:solidFill>
                  <a:srgbClr val="002060"/>
                </a:solidFill>
                <a:effectLst/>
                <a:latin typeface="-apple-system"/>
              </a:rPr>
              <a:t>Программы по охране труда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-apple-system"/>
              </a:rPr>
              <a:t> — это разработанные специалистами, ответственными за деятельность системы управления охраной труда, и утверждённые руководителем организации </a:t>
            </a:r>
            <a:r>
              <a:rPr lang="ru-RU" sz="2200" b="1" i="0" dirty="0">
                <a:solidFill>
                  <a:srgbClr val="002060"/>
                </a:solidFill>
                <a:effectLst/>
                <a:latin typeface="-apple-system"/>
              </a:rPr>
              <a:t>целевые установки по улучшению условий труда и обеспечению безопасности персонала</a:t>
            </a:r>
            <a:r>
              <a:rPr lang="ru-RU" sz="2200" dirty="0">
                <a:solidFill>
                  <a:srgbClr val="002060"/>
                </a:solidFill>
                <a:latin typeface="-apple-system"/>
              </a:rPr>
              <a:t> 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-apple-system"/>
              </a:rPr>
              <a:t>и долгосрочные, текущие и оперативные планы проведения работ, направленных на достижение поставленных целей: </a:t>
            </a:r>
          </a:p>
          <a:p>
            <a:pPr algn="l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i="0" dirty="0">
                <a:solidFill>
                  <a:srgbClr val="002060"/>
                </a:solidFill>
                <a:effectLst/>
                <a:latin typeface="-apple-system"/>
              </a:rPr>
              <a:t>Улучшение условий и охрана труда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-apple-system"/>
              </a:rPr>
              <a:t> Включает мероприятия по улучшению условий труда, обучению и повышению квалификации персонала, в том числе руководителей.</a:t>
            </a:r>
          </a:p>
          <a:p>
            <a:pPr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i="0" dirty="0">
                <a:solidFill>
                  <a:srgbClr val="002060"/>
                </a:solidFill>
                <a:effectLst/>
                <a:latin typeface="-apple-system"/>
              </a:rPr>
              <a:t>Специальное обучение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-apple-system"/>
              </a:rPr>
              <a:t> </a:t>
            </a:r>
            <a:r>
              <a:rPr lang="ru-RU" sz="2200" b="1" i="0" dirty="0">
                <a:solidFill>
                  <a:srgbClr val="002060"/>
                </a:solidFill>
                <a:effectLst/>
                <a:latin typeface="-apple-system"/>
              </a:rPr>
              <a:t>лиц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-apple-system"/>
              </a:rPr>
              <a:t>, ответственных за деятельность системы управления охраной труда, проведение мониторинга условий труда и внутренних аудитов.</a:t>
            </a:r>
          </a:p>
          <a:p>
            <a:pPr algn="l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200" b="1" i="0" dirty="0">
                <a:solidFill>
                  <a:srgbClr val="002060"/>
                </a:solidFill>
                <a:effectLst/>
                <a:latin typeface="-apple-system"/>
              </a:rPr>
              <a:t>Проверочные, корректирующие и предупреждающие мероприятия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-apple-system"/>
              </a:rPr>
              <a:t>, направленные на устранение несоответствий в деятельности системы управления охраной труда.</a:t>
            </a:r>
          </a:p>
        </p:txBody>
      </p:sp>
    </p:spTree>
    <p:extLst>
      <p:ext uri="{BB962C8B-B14F-4D97-AF65-F5344CB8AC3E}">
        <p14:creationId xmlns:p14="http://schemas.microsoft.com/office/powerpoint/2010/main" val="3106584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F28B2-9A10-EFCB-A58B-E91219D87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76250"/>
            <a:ext cx="9601200" cy="1485900"/>
          </a:xfrm>
        </p:spPr>
        <p:txBody>
          <a:bodyPr>
            <a:noAutofit/>
          </a:bodyPr>
          <a:lstStyle/>
          <a:p>
            <a:pPr algn="ctr"/>
            <a:r>
              <a:rPr lang="ru-RU" sz="36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Рассмотрение проектов локальных нормативных актов работодателя по охране труда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1CA9E7-E07E-7DCD-06A1-F3022CCB8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191001"/>
          </a:xfrm>
        </p:spPr>
        <p:txBody>
          <a:bodyPr>
            <a:normAutofit fontScale="92500" lnSpcReduction="20000"/>
          </a:bodyPr>
          <a:lstStyle/>
          <a:p>
            <a:pPr indent="-432000" algn="just"/>
            <a:r>
              <a:rPr lang="ru-RU" sz="2400" b="0" i="0" u="none" strike="noStrike" baseline="0" dirty="0">
                <a:solidFill>
                  <a:srgbClr val="002060"/>
                </a:solidFill>
              </a:rPr>
              <a:t>В случаях, предусмотренных настоящим Кодексом, другими федеральными законами и иными нормативными правовыми актами Российской Федерации, коллективным договором, соглашениями, работодатель при принятии локальных нормативных актов учитывает мнение представительного органа работников (при наличии такого представительного органа).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Коллективным договором, соглашениями может быть предусмотрено принятие локальных нормативных актов по согласованию с представительным органом работников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. (ст. 8 ТК РФ)</a:t>
            </a:r>
          </a:p>
          <a:p>
            <a:pPr indent="-432000" algn="just"/>
            <a:r>
              <a:rPr lang="ru-RU" sz="2400" b="0" i="0" u="none" strike="noStrike" baseline="0" dirty="0">
                <a:solidFill>
                  <a:srgbClr val="002060"/>
                </a:solidFill>
              </a:rPr>
              <a:t>3.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Системы оплаты труда, формы материального поощрения, размеры тарифных ставок (окладов), а также нормы труда устанавливаются работодателями, их объединениями (союзами, ассоциациями) по согласованию с соответствующими профсоюзными органами 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и закрепляются в коллективных договорах, соглашениях. (п. 3 ст. 11 Федерального закона № 10-ФЗ)</a:t>
            </a:r>
          </a:p>
          <a:p>
            <a:pPr algn="just"/>
            <a:endParaRPr lang="ru-RU" sz="1800" b="0" i="0" u="none" strike="noStrike" baseline="0" dirty="0"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902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6478B-AEB7-F01F-7E33-5A838175C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92510"/>
            <a:ext cx="9601200" cy="63015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Комиссии</a:t>
            </a: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A842653F-F343-5A27-0BD3-77DC1675D2A1}"/>
              </a:ext>
            </a:extLst>
          </p:cNvPr>
          <p:cNvGrpSpPr/>
          <p:nvPr/>
        </p:nvGrpSpPr>
        <p:grpSpPr>
          <a:xfrm>
            <a:off x="1121700" y="826141"/>
            <a:ext cx="9720000" cy="1762429"/>
            <a:chOff x="1235794" y="1233948"/>
            <a:chExt cx="9601203" cy="2921863"/>
          </a:xfrm>
          <a:solidFill>
            <a:schemeClr val="accent4"/>
          </a:solidFill>
        </p:grpSpPr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DD6018A8-9DD0-2C7A-413C-91E917473BB8}"/>
                </a:ext>
              </a:extLst>
            </p:cNvPr>
            <p:cNvSpPr/>
            <p:nvPr/>
          </p:nvSpPr>
          <p:spPr>
            <a:xfrm>
              <a:off x="1235794" y="1233948"/>
              <a:ext cx="9601203" cy="867965"/>
            </a:xfrm>
            <a:custGeom>
              <a:avLst/>
              <a:gdLst>
                <a:gd name="connsiteX0" fmla="*/ 0 w 9601203"/>
                <a:gd name="connsiteY0" fmla="*/ 0 h 867963"/>
                <a:gd name="connsiteX1" fmla="*/ 9167222 w 9601203"/>
                <a:gd name="connsiteY1" fmla="*/ 0 h 867963"/>
                <a:gd name="connsiteX2" fmla="*/ 9601203 w 9601203"/>
                <a:gd name="connsiteY2" fmla="*/ 433982 h 867963"/>
                <a:gd name="connsiteX3" fmla="*/ 9167222 w 9601203"/>
                <a:gd name="connsiteY3" fmla="*/ 867963 h 867963"/>
                <a:gd name="connsiteX4" fmla="*/ 0 w 9601203"/>
                <a:gd name="connsiteY4" fmla="*/ 867963 h 867963"/>
                <a:gd name="connsiteX5" fmla="*/ 0 w 9601203"/>
                <a:gd name="connsiteY5" fmla="*/ 0 h 86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867963">
                  <a:moveTo>
                    <a:pt x="9601203" y="867962"/>
                  </a:moveTo>
                  <a:lnTo>
                    <a:pt x="433981" y="867962"/>
                  </a:lnTo>
                  <a:lnTo>
                    <a:pt x="0" y="433981"/>
                  </a:lnTo>
                  <a:lnTo>
                    <a:pt x="433981" y="1"/>
                  </a:lnTo>
                  <a:lnTo>
                    <a:pt x="9601203" y="1"/>
                  </a:lnTo>
                  <a:lnTo>
                    <a:pt x="9601203" y="8679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0916" tIns="156211" rIns="291592" bIns="156211" numCol="1" spcCol="1270" anchor="ctr" anchorCtr="0">
              <a:noAutofit/>
            </a:bodyPr>
            <a:lstStyle/>
            <a:p>
              <a:pPr marL="0" lvl="0" indent="0" algn="ctr" defTabSz="1822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>
                  <a:solidFill>
                    <a:srgbClr val="002060"/>
                  </a:solidFill>
                </a:rPr>
                <a:t>Рассмотрение  предложений работников и работодателя</a:t>
              </a:r>
            </a:p>
          </p:txBody>
        </p:sp>
        <p:sp>
          <p:nvSpPr>
            <p:cNvPr id="19" name="Полилиния: фигура 18">
              <a:extLst>
                <a:ext uri="{FF2B5EF4-FFF2-40B4-BE49-F238E27FC236}">
                  <a16:creationId xmlns:a16="http://schemas.microsoft.com/office/drawing/2014/main" id="{FAE58C7B-ADD6-EB3F-E779-A89EAED85109}"/>
                </a:ext>
              </a:extLst>
            </p:cNvPr>
            <p:cNvSpPr/>
            <p:nvPr/>
          </p:nvSpPr>
          <p:spPr>
            <a:xfrm>
              <a:off x="1235794" y="2207234"/>
              <a:ext cx="9601203" cy="1006698"/>
            </a:xfrm>
            <a:custGeom>
              <a:avLst/>
              <a:gdLst>
                <a:gd name="connsiteX0" fmla="*/ 0 w 9601203"/>
                <a:gd name="connsiteY0" fmla="*/ 0 h 1006696"/>
                <a:gd name="connsiteX1" fmla="*/ 9097855 w 9601203"/>
                <a:gd name="connsiteY1" fmla="*/ 0 h 1006696"/>
                <a:gd name="connsiteX2" fmla="*/ 9601203 w 9601203"/>
                <a:gd name="connsiteY2" fmla="*/ 503348 h 1006696"/>
                <a:gd name="connsiteX3" fmla="*/ 9097855 w 9601203"/>
                <a:gd name="connsiteY3" fmla="*/ 1006696 h 1006696"/>
                <a:gd name="connsiteX4" fmla="*/ 0 w 9601203"/>
                <a:gd name="connsiteY4" fmla="*/ 1006696 h 1006696"/>
                <a:gd name="connsiteX5" fmla="*/ 0 w 9601203"/>
                <a:gd name="connsiteY5" fmla="*/ 0 h 100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1006696">
                  <a:moveTo>
                    <a:pt x="9601203" y="1006695"/>
                  </a:moveTo>
                  <a:lnTo>
                    <a:pt x="503348" y="1006695"/>
                  </a:lnTo>
                  <a:lnTo>
                    <a:pt x="0" y="503348"/>
                  </a:lnTo>
                  <a:lnTo>
                    <a:pt x="503348" y="1"/>
                  </a:lnTo>
                  <a:lnTo>
                    <a:pt x="9601203" y="1"/>
                  </a:lnTo>
                  <a:lnTo>
                    <a:pt x="9601203" y="1006695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5599" tIns="152401" rIns="284480" bIns="152401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>
                  <a:solidFill>
                    <a:srgbClr val="002060"/>
                  </a:solidFill>
                </a:rPr>
                <a:t>Содействие в организации обучения</a:t>
              </a: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9EE29CFD-B094-58B5-7E86-D432AB6CCE28}"/>
                </a:ext>
              </a:extLst>
            </p:cNvPr>
            <p:cNvSpPr/>
            <p:nvPr/>
          </p:nvSpPr>
          <p:spPr>
            <a:xfrm>
              <a:off x="1702478" y="2182480"/>
              <a:ext cx="615602" cy="100669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anchorCtr="0">
              <a:normAutofit/>
            </a:bodyPr>
            <a:lstStyle/>
            <a:p>
              <a:pPr algn="ctr"/>
              <a:r>
                <a:rPr lang="ru-RU" dirty="0">
                  <a:solidFill>
                    <a:srgbClr val="C00000"/>
                  </a:solidFill>
                </a:rPr>
                <a:t>б</a:t>
              </a:r>
            </a:p>
          </p:txBody>
        </p:sp>
        <p:sp>
          <p:nvSpPr>
            <p:cNvPr id="21" name="Полилиния: фигура 20">
              <a:extLst>
                <a:ext uri="{FF2B5EF4-FFF2-40B4-BE49-F238E27FC236}">
                  <a16:creationId xmlns:a16="http://schemas.microsoft.com/office/drawing/2014/main" id="{36FC6CE4-ACE2-37B5-6A29-6846A12FE067}"/>
                </a:ext>
              </a:extLst>
            </p:cNvPr>
            <p:cNvSpPr/>
            <p:nvPr/>
          </p:nvSpPr>
          <p:spPr>
            <a:xfrm>
              <a:off x="1235794" y="3260566"/>
              <a:ext cx="9601203" cy="895245"/>
            </a:xfrm>
            <a:custGeom>
              <a:avLst/>
              <a:gdLst>
                <a:gd name="connsiteX0" fmla="*/ 0 w 9601203"/>
                <a:gd name="connsiteY0" fmla="*/ 0 h 1006696"/>
                <a:gd name="connsiteX1" fmla="*/ 9097855 w 9601203"/>
                <a:gd name="connsiteY1" fmla="*/ 0 h 1006696"/>
                <a:gd name="connsiteX2" fmla="*/ 9601203 w 9601203"/>
                <a:gd name="connsiteY2" fmla="*/ 503348 h 1006696"/>
                <a:gd name="connsiteX3" fmla="*/ 9097855 w 9601203"/>
                <a:gd name="connsiteY3" fmla="*/ 1006696 h 1006696"/>
                <a:gd name="connsiteX4" fmla="*/ 0 w 9601203"/>
                <a:gd name="connsiteY4" fmla="*/ 1006696 h 1006696"/>
                <a:gd name="connsiteX5" fmla="*/ 0 w 9601203"/>
                <a:gd name="connsiteY5" fmla="*/ 0 h 100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1006696">
                  <a:moveTo>
                    <a:pt x="9601203" y="1006695"/>
                  </a:moveTo>
                  <a:lnTo>
                    <a:pt x="503348" y="1006695"/>
                  </a:lnTo>
                  <a:lnTo>
                    <a:pt x="0" y="503348"/>
                  </a:lnTo>
                  <a:lnTo>
                    <a:pt x="503348" y="1"/>
                  </a:lnTo>
                  <a:lnTo>
                    <a:pt x="9601203" y="1"/>
                  </a:lnTo>
                  <a:lnTo>
                    <a:pt x="9601203" y="1006695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5599" tIns="152401" rIns="284480" bIns="152400" numCol="1" spcCol="1270" anchor="ctr" anchorCtr="0">
              <a:noAutofit/>
            </a:bodyPr>
            <a:lstStyle/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>
                  <a:solidFill>
                    <a:srgbClr val="002060"/>
                  </a:solidFill>
                </a:rPr>
                <a:t>Участие в проверках</a:t>
              </a:r>
            </a:p>
          </p:txBody>
        </p:sp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A959FFD8-EBEC-A434-F1C5-C8891BF17DCB}"/>
              </a:ext>
            </a:extLst>
          </p:cNvPr>
          <p:cNvGrpSpPr/>
          <p:nvPr/>
        </p:nvGrpSpPr>
        <p:grpSpPr>
          <a:xfrm>
            <a:off x="1079700" y="2623658"/>
            <a:ext cx="9762000" cy="1732481"/>
            <a:chOff x="1219199" y="1233948"/>
            <a:chExt cx="9642690" cy="2872213"/>
          </a:xfrm>
          <a:solidFill>
            <a:schemeClr val="accent4"/>
          </a:solidFill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290F13CD-8017-BCAA-EA7E-04642CBD2FB4}"/>
                </a:ext>
              </a:extLst>
            </p:cNvPr>
            <p:cNvSpPr/>
            <p:nvPr/>
          </p:nvSpPr>
          <p:spPr>
            <a:xfrm>
              <a:off x="1219199" y="1233948"/>
              <a:ext cx="9601203" cy="867965"/>
            </a:xfrm>
            <a:custGeom>
              <a:avLst/>
              <a:gdLst>
                <a:gd name="connsiteX0" fmla="*/ 0 w 9601203"/>
                <a:gd name="connsiteY0" fmla="*/ 0 h 867963"/>
                <a:gd name="connsiteX1" fmla="*/ 9167222 w 9601203"/>
                <a:gd name="connsiteY1" fmla="*/ 0 h 867963"/>
                <a:gd name="connsiteX2" fmla="*/ 9601203 w 9601203"/>
                <a:gd name="connsiteY2" fmla="*/ 433982 h 867963"/>
                <a:gd name="connsiteX3" fmla="*/ 9167222 w 9601203"/>
                <a:gd name="connsiteY3" fmla="*/ 867963 h 867963"/>
                <a:gd name="connsiteX4" fmla="*/ 0 w 9601203"/>
                <a:gd name="connsiteY4" fmla="*/ 867963 h 867963"/>
                <a:gd name="connsiteX5" fmla="*/ 0 w 9601203"/>
                <a:gd name="connsiteY5" fmla="*/ 0 h 86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867963">
                  <a:moveTo>
                    <a:pt x="9601203" y="867962"/>
                  </a:moveTo>
                  <a:lnTo>
                    <a:pt x="433981" y="867962"/>
                  </a:lnTo>
                  <a:lnTo>
                    <a:pt x="0" y="433981"/>
                  </a:lnTo>
                  <a:lnTo>
                    <a:pt x="433981" y="1"/>
                  </a:lnTo>
                  <a:lnTo>
                    <a:pt x="9601203" y="1"/>
                  </a:lnTo>
                  <a:lnTo>
                    <a:pt x="9601203" y="8679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0916" tIns="156211" rIns="291592" bIns="156211" numCol="1" spcCol="1270" anchor="ctr" anchorCtr="0">
              <a:noAutofit/>
            </a:bodyPr>
            <a:lstStyle/>
            <a:p>
              <a:pPr indent="541338" algn="ctr"/>
              <a:r>
                <a:rPr lang="ru-RU" sz="2000" b="1" i="0" u="none" strike="noStrike" baseline="0" dirty="0">
                  <a:solidFill>
                    <a:srgbClr val="002060"/>
                  </a:solidFill>
                  <a:latin typeface="Arial" panose="020B0604020202020204" pitchFamily="34" charset="0"/>
                </a:rPr>
                <a:t>Информирование работников о мероприятиях по охране труда</a:t>
              </a:r>
            </a:p>
          </p:txBody>
        </p:sp>
        <p:sp>
          <p:nvSpPr>
            <p:cNvPr id="45" name="Полилиния: фигура 44">
              <a:extLst>
                <a:ext uri="{FF2B5EF4-FFF2-40B4-BE49-F238E27FC236}">
                  <a16:creationId xmlns:a16="http://schemas.microsoft.com/office/drawing/2014/main" id="{B99FA41E-A4A6-053A-72DF-8BB965B8EEE0}"/>
                </a:ext>
              </a:extLst>
            </p:cNvPr>
            <p:cNvSpPr/>
            <p:nvPr/>
          </p:nvSpPr>
          <p:spPr>
            <a:xfrm>
              <a:off x="1235794" y="2207234"/>
              <a:ext cx="9626095" cy="835562"/>
            </a:xfrm>
            <a:custGeom>
              <a:avLst/>
              <a:gdLst>
                <a:gd name="connsiteX0" fmla="*/ 0 w 9601203"/>
                <a:gd name="connsiteY0" fmla="*/ 0 h 1006696"/>
                <a:gd name="connsiteX1" fmla="*/ 9097855 w 9601203"/>
                <a:gd name="connsiteY1" fmla="*/ 0 h 1006696"/>
                <a:gd name="connsiteX2" fmla="*/ 9601203 w 9601203"/>
                <a:gd name="connsiteY2" fmla="*/ 503348 h 1006696"/>
                <a:gd name="connsiteX3" fmla="*/ 9097855 w 9601203"/>
                <a:gd name="connsiteY3" fmla="*/ 1006696 h 1006696"/>
                <a:gd name="connsiteX4" fmla="*/ 0 w 9601203"/>
                <a:gd name="connsiteY4" fmla="*/ 1006696 h 1006696"/>
                <a:gd name="connsiteX5" fmla="*/ 0 w 9601203"/>
                <a:gd name="connsiteY5" fmla="*/ 0 h 100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1006696">
                  <a:moveTo>
                    <a:pt x="9601203" y="1006695"/>
                  </a:moveTo>
                  <a:lnTo>
                    <a:pt x="503348" y="1006695"/>
                  </a:lnTo>
                  <a:lnTo>
                    <a:pt x="0" y="503348"/>
                  </a:lnTo>
                  <a:lnTo>
                    <a:pt x="503348" y="1"/>
                  </a:lnTo>
                  <a:lnTo>
                    <a:pt x="9601203" y="1"/>
                  </a:lnTo>
                  <a:lnTo>
                    <a:pt x="9601203" y="1006695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5599" tIns="152401" rIns="284480" bIns="152401" numCol="1" spcCol="1270" anchor="ctr" anchorCtr="0">
              <a:noAutofit/>
            </a:bodyPr>
            <a:lstStyle/>
            <a:p>
              <a:pPr algn="ctr"/>
              <a:r>
                <a:rPr lang="ru-RU" sz="2000" b="1" i="0" u="none" strike="noStrike" baseline="0" dirty="0">
                  <a:solidFill>
                    <a:srgbClr val="002060"/>
                  </a:solidFill>
                  <a:latin typeface="Arial" panose="020B0604020202020204" pitchFamily="34" charset="0"/>
                </a:rPr>
                <a:t>Информирование работников о результатах СОУТ</a:t>
              </a:r>
            </a:p>
          </p:txBody>
        </p:sp>
        <p:sp>
          <p:nvSpPr>
            <p:cNvPr id="47" name="Полилиния: фигура 46">
              <a:extLst>
                <a:ext uri="{FF2B5EF4-FFF2-40B4-BE49-F238E27FC236}">
                  <a16:creationId xmlns:a16="http://schemas.microsoft.com/office/drawing/2014/main" id="{BF1D32BA-874F-17F6-8BD5-F59BE6DA59A0}"/>
                </a:ext>
              </a:extLst>
            </p:cNvPr>
            <p:cNvSpPr/>
            <p:nvPr/>
          </p:nvSpPr>
          <p:spPr>
            <a:xfrm>
              <a:off x="1244091" y="3210916"/>
              <a:ext cx="9601203" cy="895245"/>
            </a:xfrm>
            <a:custGeom>
              <a:avLst/>
              <a:gdLst>
                <a:gd name="connsiteX0" fmla="*/ 0 w 9601203"/>
                <a:gd name="connsiteY0" fmla="*/ 0 h 1006696"/>
                <a:gd name="connsiteX1" fmla="*/ 9097855 w 9601203"/>
                <a:gd name="connsiteY1" fmla="*/ 0 h 1006696"/>
                <a:gd name="connsiteX2" fmla="*/ 9601203 w 9601203"/>
                <a:gd name="connsiteY2" fmla="*/ 503348 h 1006696"/>
                <a:gd name="connsiteX3" fmla="*/ 9097855 w 9601203"/>
                <a:gd name="connsiteY3" fmla="*/ 1006696 h 1006696"/>
                <a:gd name="connsiteX4" fmla="*/ 0 w 9601203"/>
                <a:gd name="connsiteY4" fmla="*/ 1006696 h 1006696"/>
                <a:gd name="connsiteX5" fmla="*/ 0 w 9601203"/>
                <a:gd name="connsiteY5" fmla="*/ 0 h 100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1006696">
                  <a:moveTo>
                    <a:pt x="9601203" y="1006695"/>
                  </a:moveTo>
                  <a:lnTo>
                    <a:pt x="503348" y="1006695"/>
                  </a:lnTo>
                  <a:lnTo>
                    <a:pt x="0" y="503348"/>
                  </a:lnTo>
                  <a:lnTo>
                    <a:pt x="503348" y="1"/>
                  </a:lnTo>
                  <a:lnTo>
                    <a:pt x="9601203" y="1"/>
                  </a:lnTo>
                  <a:lnTo>
                    <a:pt x="9601203" y="1006695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5599" tIns="152401" rIns="284480" bIns="152400" numCol="1" spcCol="1270" anchor="ctr" anchorCtr="0">
              <a:noAutofit/>
            </a:bodyPr>
            <a:lstStyle/>
            <a:p>
              <a:pPr algn="r"/>
              <a:r>
                <a:rPr lang="ru-RU" sz="2000" b="1" i="0" u="none" strike="noStrike" baseline="0" dirty="0">
                  <a:solidFill>
                    <a:srgbClr val="002060"/>
                  </a:solidFill>
                  <a:latin typeface="Arial" panose="020B0604020202020204" pitchFamily="34" charset="0"/>
                </a:rPr>
                <a:t>Информирование работников о нормативах по обеспечению СИЗ</a:t>
              </a:r>
            </a:p>
          </p:txBody>
        </p:sp>
      </p:grpSp>
      <p:grpSp>
        <p:nvGrpSpPr>
          <p:cNvPr id="49" name="Группа 48">
            <a:extLst>
              <a:ext uri="{FF2B5EF4-FFF2-40B4-BE49-F238E27FC236}">
                <a16:creationId xmlns:a16="http://schemas.microsoft.com/office/drawing/2014/main" id="{B9684926-E7A9-DD03-D4CF-B07DECD68A1E}"/>
              </a:ext>
            </a:extLst>
          </p:cNvPr>
          <p:cNvGrpSpPr/>
          <p:nvPr/>
        </p:nvGrpSpPr>
        <p:grpSpPr>
          <a:xfrm>
            <a:off x="1079699" y="4384107"/>
            <a:ext cx="9762001" cy="1662097"/>
            <a:chOff x="1234121" y="973591"/>
            <a:chExt cx="9642692" cy="2755526"/>
          </a:xfrm>
          <a:solidFill>
            <a:schemeClr val="accent4"/>
          </a:solidFill>
        </p:grpSpPr>
        <p:sp>
          <p:nvSpPr>
            <p:cNvPr id="50" name="Полилиния: фигура 49">
              <a:extLst>
                <a:ext uri="{FF2B5EF4-FFF2-40B4-BE49-F238E27FC236}">
                  <a16:creationId xmlns:a16="http://schemas.microsoft.com/office/drawing/2014/main" id="{8A12EBC2-43B5-2356-F12B-8A08D050E400}"/>
                </a:ext>
              </a:extLst>
            </p:cNvPr>
            <p:cNvSpPr/>
            <p:nvPr/>
          </p:nvSpPr>
          <p:spPr>
            <a:xfrm>
              <a:off x="1234123" y="973591"/>
              <a:ext cx="9642690" cy="835562"/>
            </a:xfrm>
            <a:custGeom>
              <a:avLst/>
              <a:gdLst>
                <a:gd name="connsiteX0" fmla="*/ 0 w 9601203"/>
                <a:gd name="connsiteY0" fmla="*/ 0 h 867963"/>
                <a:gd name="connsiteX1" fmla="*/ 9167222 w 9601203"/>
                <a:gd name="connsiteY1" fmla="*/ 0 h 867963"/>
                <a:gd name="connsiteX2" fmla="*/ 9601203 w 9601203"/>
                <a:gd name="connsiteY2" fmla="*/ 433982 h 867963"/>
                <a:gd name="connsiteX3" fmla="*/ 9167222 w 9601203"/>
                <a:gd name="connsiteY3" fmla="*/ 867963 h 867963"/>
                <a:gd name="connsiteX4" fmla="*/ 0 w 9601203"/>
                <a:gd name="connsiteY4" fmla="*/ 867963 h 867963"/>
                <a:gd name="connsiteX5" fmla="*/ 0 w 9601203"/>
                <a:gd name="connsiteY5" fmla="*/ 0 h 8679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867963">
                  <a:moveTo>
                    <a:pt x="9601203" y="867962"/>
                  </a:moveTo>
                  <a:lnTo>
                    <a:pt x="433981" y="867962"/>
                  </a:lnTo>
                  <a:lnTo>
                    <a:pt x="0" y="433981"/>
                  </a:lnTo>
                  <a:lnTo>
                    <a:pt x="433981" y="1"/>
                  </a:lnTo>
                  <a:lnTo>
                    <a:pt x="9601203" y="1"/>
                  </a:lnTo>
                  <a:lnTo>
                    <a:pt x="9601203" y="867962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0916" tIns="156211" rIns="291592" bIns="156211" numCol="1" spcCol="1270" anchor="ctr" anchorCtr="0">
              <a:noAutofit/>
            </a:bodyPr>
            <a:lstStyle/>
            <a:p>
              <a:pPr algn="ctr"/>
              <a:r>
                <a:rPr lang="ru-RU" sz="2000" b="1" i="0" u="none" strike="noStrike" baseline="0" dirty="0">
                  <a:solidFill>
                    <a:srgbClr val="002060"/>
                  </a:solidFill>
                  <a:latin typeface="Arial" panose="020B0604020202020204" pitchFamily="34" charset="0"/>
                </a:rPr>
                <a:t>Содействие в организации проведения медосмотров</a:t>
              </a:r>
            </a:p>
          </p:txBody>
        </p:sp>
        <p:sp>
          <p:nvSpPr>
            <p:cNvPr id="52" name="Полилиния: фигура 51">
              <a:extLst>
                <a:ext uri="{FF2B5EF4-FFF2-40B4-BE49-F238E27FC236}">
                  <a16:creationId xmlns:a16="http://schemas.microsoft.com/office/drawing/2014/main" id="{BBABA92C-9474-8A72-E95B-DD8896F52515}"/>
                </a:ext>
              </a:extLst>
            </p:cNvPr>
            <p:cNvSpPr/>
            <p:nvPr/>
          </p:nvSpPr>
          <p:spPr>
            <a:xfrm>
              <a:off x="1234122" y="1997201"/>
              <a:ext cx="9601203" cy="835562"/>
            </a:xfrm>
            <a:custGeom>
              <a:avLst/>
              <a:gdLst>
                <a:gd name="connsiteX0" fmla="*/ 0 w 9601203"/>
                <a:gd name="connsiteY0" fmla="*/ 0 h 1006696"/>
                <a:gd name="connsiteX1" fmla="*/ 9097855 w 9601203"/>
                <a:gd name="connsiteY1" fmla="*/ 0 h 1006696"/>
                <a:gd name="connsiteX2" fmla="*/ 9601203 w 9601203"/>
                <a:gd name="connsiteY2" fmla="*/ 503348 h 1006696"/>
                <a:gd name="connsiteX3" fmla="*/ 9097855 w 9601203"/>
                <a:gd name="connsiteY3" fmla="*/ 1006696 h 1006696"/>
                <a:gd name="connsiteX4" fmla="*/ 0 w 9601203"/>
                <a:gd name="connsiteY4" fmla="*/ 1006696 h 1006696"/>
                <a:gd name="connsiteX5" fmla="*/ 0 w 9601203"/>
                <a:gd name="connsiteY5" fmla="*/ 0 h 100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1006696">
                  <a:moveTo>
                    <a:pt x="9601203" y="1006695"/>
                  </a:moveTo>
                  <a:lnTo>
                    <a:pt x="503348" y="1006695"/>
                  </a:lnTo>
                  <a:lnTo>
                    <a:pt x="0" y="503348"/>
                  </a:lnTo>
                  <a:lnTo>
                    <a:pt x="503348" y="1"/>
                  </a:lnTo>
                  <a:lnTo>
                    <a:pt x="9601203" y="1"/>
                  </a:lnTo>
                  <a:lnTo>
                    <a:pt x="9601203" y="1006695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5599" tIns="152401" rIns="284480" bIns="152401" numCol="1" spcCol="1270" anchor="ctr" anchorCtr="0">
              <a:normAutofit fontScale="25000" lnSpcReduction="20000"/>
            </a:bodyPr>
            <a:lstStyle/>
            <a:p>
              <a:pPr algn="ctr"/>
              <a:r>
                <a:rPr lang="ru-RU" sz="8800" b="1" kern="1200" dirty="0">
                  <a:solidFill>
                    <a:srgbClr val="002060"/>
                  </a:solidFill>
                </a:rPr>
                <a:t>Содействие в организации </a:t>
              </a:r>
              <a:r>
                <a:rPr lang="ru-RU" sz="8800" b="1" i="0" u="none" strike="noStrike" baseline="0" dirty="0">
                  <a:solidFill>
                    <a:srgbClr val="002060"/>
                  </a:solidFill>
                </a:rPr>
                <a:t>лечебно-профилактического питания</a:t>
              </a:r>
            </a:p>
            <a:p>
              <a:pPr marL="0" lvl="0" indent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sz="4000" kern="1200" dirty="0"/>
            </a:p>
          </p:txBody>
        </p:sp>
        <p:sp>
          <p:nvSpPr>
            <p:cNvPr id="54" name="Полилиния: фигура 53">
              <a:extLst>
                <a:ext uri="{FF2B5EF4-FFF2-40B4-BE49-F238E27FC236}">
                  <a16:creationId xmlns:a16="http://schemas.microsoft.com/office/drawing/2014/main" id="{9E182B21-47B9-57BD-2080-FE82BDC72BB2}"/>
                </a:ext>
              </a:extLst>
            </p:cNvPr>
            <p:cNvSpPr/>
            <p:nvPr/>
          </p:nvSpPr>
          <p:spPr>
            <a:xfrm>
              <a:off x="1234121" y="2893555"/>
              <a:ext cx="9601203" cy="835562"/>
            </a:xfrm>
            <a:custGeom>
              <a:avLst/>
              <a:gdLst>
                <a:gd name="connsiteX0" fmla="*/ 0 w 9601203"/>
                <a:gd name="connsiteY0" fmla="*/ 0 h 1006696"/>
                <a:gd name="connsiteX1" fmla="*/ 9097855 w 9601203"/>
                <a:gd name="connsiteY1" fmla="*/ 0 h 1006696"/>
                <a:gd name="connsiteX2" fmla="*/ 9601203 w 9601203"/>
                <a:gd name="connsiteY2" fmla="*/ 503348 h 1006696"/>
                <a:gd name="connsiteX3" fmla="*/ 9097855 w 9601203"/>
                <a:gd name="connsiteY3" fmla="*/ 1006696 h 1006696"/>
                <a:gd name="connsiteX4" fmla="*/ 0 w 9601203"/>
                <a:gd name="connsiteY4" fmla="*/ 1006696 h 1006696"/>
                <a:gd name="connsiteX5" fmla="*/ 0 w 9601203"/>
                <a:gd name="connsiteY5" fmla="*/ 0 h 1006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01203" h="1006696">
                  <a:moveTo>
                    <a:pt x="9601203" y="1006695"/>
                  </a:moveTo>
                  <a:lnTo>
                    <a:pt x="503348" y="1006695"/>
                  </a:lnTo>
                  <a:lnTo>
                    <a:pt x="0" y="503348"/>
                  </a:lnTo>
                  <a:lnTo>
                    <a:pt x="503348" y="1"/>
                  </a:lnTo>
                  <a:lnTo>
                    <a:pt x="9601203" y="1"/>
                  </a:lnTo>
                  <a:lnTo>
                    <a:pt x="9601203" y="1006695"/>
                  </a:lnTo>
                  <a:close/>
                </a:path>
              </a:pathLst>
            </a:cu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5599" tIns="152401" rIns="284480" bIns="152400" numCol="1" spcCol="1270" anchor="ctr" anchorCtr="0">
              <a:noAutofit/>
            </a:bodyPr>
            <a:lstStyle/>
            <a:p>
              <a:pPr algn="r"/>
              <a:r>
                <a:rPr lang="ru-RU" sz="2000" b="1" i="0" u="none" strike="noStrike" baseline="0" dirty="0">
                  <a:solidFill>
                    <a:srgbClr val="002060"/>
                  </a:solidFill>
                  <a:latin typeface="Arial" panose="020B0604020202020204" pitchFamily="34" charset="0"/>
                </a:rPr>
                <a:t>Содействие в вопросах финансирования мероприятий по ОТ</a:t>
              </a:r>
            </a:p>
          </p:txBody>
        </p:sp>
      </p:grpSp>
      <p:sp>
        <p:nvSpPr>
          <p:cNvPr id="56" name="Овал 55">
            <a:extLst>
              <a:ext uri="{FF2B5EF4-FFF2-40B4-BE49-F238E27FC236}">
                <a16:creationId xmlns:a16="http://schemas.microsoft.com/office/drawing/2014/main" id="{AA630386-51F7-0D6D-673B-35C91D635BC4}"/>
              </a:ext>
            </a:extLst>
          </p:cNvPr>
          <p:cNvSpPr/>
          <p:nvPr/>
        </p:nvSpPr>
        <p:spPr>
          <a:xfrm>
            <a:off x="1577656" y="829700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а</a:t>
            </a:r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6E6BA15B-216E-4002-83C0-80F2ED253BF5}"/>
              </a:ext>
            </a:extLst>
          </p:cNvPr>
          <p:cNvSpPr/>
          <p:nvPr/>
        </p:nvSpPr>
        <p:spPr>
          <a:xfrm>
            <a:off x="1596407" y="2005198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в</a:t>
            </a:r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2C674B9D-F563-98A4-4DAC-4E6CB7126C68}"/>
              </a:ext>
            </a:extLst>
          </p:cNvPr>
          <p:cNvSpPr/>
          <p:nvPr/>
        </p:nvSpPr>
        <p:spPr>
          <a:xfrm>
            <a:off x="1616072" y="2606805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г</a:t>
            </a:r>
          </a:p>
        </p:txBody>
      </p:sp>
      <p:sp>
        <p:nvSpPr>
          <p:cNvPr id="59" name="Овал 58">
            <a:extLst>
              <a:ext uri="{FF2B5EF4-FFF2-40B4-BE49-F238E27FC236}">
                <a16:creationId xmlns:a16="http://schemas.microsoft.com/office/drawing/2014/main" id="{1AB610E1-07E1-76EC-4EE4-96ED4BED3327}"/>
              </a:ext>
            </a:extLst>
          </p:cNvPr>
          <p:cNvSpPr/>
          <p:nvPr/>
        </p:nvSpPr>
        <p:spPr>
          <a:xfrm>
            <a:off x="1578432" y="3187999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д</a:t>
            </a:r>
          </a:p>
        </p:txBody>
      </p:sp>
      <p:sp>
        <p:nvSpPr>
          <p:cNvPr id="60" name="Овал 59">
            <a:extLst>
              <a:ext uri="{FF2B5EF4-FFF2-40B4-BE49-F238E27FC236}">
                <a16:creationId xmlns:a16="http://schemas.microsoft.com/office/drawing/2014/main" id="{980970D0-E4F5-9643-55EB-1401021EE0B7}"/>
              </a:ext>
            </a:extLst>
          </p:cNvPr>
          <p:cNvSpPr/>
          <p:nvPr/>
        </p:nvSpPr>
        <p:spPr>
          <a:xfrm>
            <a:off x="1578431" y="3788171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е</a:t>
            </a:r>
          </a:p>
        </p:txBody>
      </p:sp>
      <p:sp>
        <p:nvSpPr>
          <p:cNvPr id="61" name="Овал 60">
            <a:extLst>
              <a:ext uri="{FF2B5EF4-FFF2-40B4-BE49-F238E27FC236}">
                <a16:creationId xmlns:a16="http://schemas.microsoft.com/office/drawing/2014/main" id="{0299D44C-46AC-769B-BB22-42FBAE2B6A76}"/>
              </a:ext>
            </a:extLst>
          </p:cNvPr>
          <p:cNvSpPr/>
          <p:nvPr/>
        </p:nvSpPr>
        <p:spPr>
          <a:xfrm>
            <a:off x="1594717" y="4375975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ж</a:t>
            </a:r>
          </a:p>
        </p:txBody>
      </p:sp>
      <p:sp>
        <p:nvSpPr>
          <p:cNvPr id="62" name="Овал 61">
            <a:extLst>
              <a:ext uri="{FF2B5EF4-FFF2-40B4-BE49-F238E27FC236}">
                <a16:creationId xmlns:a16="http://schemas.microsoft.com/office/drawing/2014/main" id="{6A6D4E6B-01A4-00B6-519A-767F174DC60B}"/>
              </a:ext>
            </a:extLst>
          </p:cNvPr>
          <p:cNvSpPr/>
          <p:nvPr/>
        </p:nvSpPr>
        <p:spPr>
          <a:xfrm>
            <a:off x="1594159" y="4989455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з</a:t>
            </a:r>
          </a:p>
        </p:txBody>
      </p:sp>
      <p:sp>
        <p:nvSpPr>
          <p:cNvPr id="63" name="Овал 62">
            <a:extLst>
              <a:ext uri="{FF2B5EF4-FFF2-40B4-BE49-F238E27FC236}">
                <a16:creationId xmlns:a16="http://schemas.microsoft.com/office/drawing/2014/main" id="{B8E05E8B-FB63-ADC5-36A9-C79AD4D3B741}"/>
              </a:ext>
            </a:extLst>
          </p:cNvPr>
          <p:cNvSpPr/>
          <p:nvPr/>
        </p:nvSpPr>
        <p:spPr>
          <a:xfrm>
            <a:off x="1577657" y="5563787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и</a:t>
            </a:r>
          </a:p>
        </p:txBody>
      </p:sp>
      <p:sp>
        <p:nvSpPr>
          <p:cNvPr id="64" name="Полилиния: фигура 63">
            <a:extLst>
              <a:ext uri="{FF2B5EF4-FFF2-40B4-BE49-F238E27FC236}">
                <a16:creationId xmlns:a16="http://schemas.microsoft.com/office/drawing/2014/main" id="{51756D34-1C40-7A1E-8FB0-0261A7C96DA9}"/>
              </a:ext>
            </a:extLst>
          </p:cNvPr>
          <p:cNvSpPr/>
          <p:nvPr/>
        </p:nvSpPr>
        <p:spPr>
          <a:xfrm>
            <a:off x="1121701" y="6169223"/>
            <a:ext cx="9719999" cy="504000"/>
          </a:xfrm>
          <a:custGeom>
            <a:avLst/>
            <a:gdLst>
              <a:gd name="connsiteX0" fmla="*/ 0 w 9601203"/>
              <a:gd name="connsiteY0" fmla="*/ 0 h 1006696"/>
              <a:gd name="connsiteX1" fmla="*/ 9097855 w 9601203"/>
              <a:gd name="connsiteY1" fmla="*/ 0 h 1006696"/>
              <a:gd name="connsiteX2" fmla="*/ 9601203 w 9601203"/>
              <a:gd name="connsiteY2" fmla="*/ 503348 h 1006696"/>
              <a:gd name="connsiteX3" fmla="*/ 9097855 w 9601203"/>
              <a:gd name="connsiteY3" fmla="*/ 1006696 h 1006696"/>
              <a:gd name="connsiteX4" fmla="*/ 0 w 9601203"/>
              <a:gd name="connsiteY4" fmla="*/ 1006696 h 1006696"/>
              <a:gd name="connsiteX5" fmla="*/ 0 w 9601203"/>
              <a:gd name="connsiteY5" fmla="*/ 0 h 1006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01203" h="1006696">
                <a:moveTo>
                  <a:pt x="9601203" y="1006695"/>
                </a:moveTo>
                <a:lnTo>
                  <a:pt x="503348" y="1006695"/>
                </a:lnTo>
                <a:lnTo>
                  <a:pt x="0" y="503348"/>
                </a:lnTo>
                <a:lnTo>
                  <a:pt x="503348" y="1"/>
                </a:lnTo>
                <a:lnTo>
                  <a:pt x="9601203" y="1"/>
                </a:lnTo>
                <a:lnTo>
                  <a:pt x="9601203" y="1006695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95599" tIns="152401" rIns="284480" bIns="152400" numCol="1" spcCol="1270" anchor="ctr" anchorCtr="0">
            <a:noAutofit/>
          </a:bodyPr>
          <a:lstStyle/>
          <a:p>
            <a:pPr algn="ctr"/>
            <a:r>
              <a:rPr lang="ru-RU" sz="2000" b="1" i="0" u="none" strike="noStrike" baseline="0" dirty="0">
                <a:solidFill>
                  <a:srgbClr val="002060"/>
                </a:solidFill>
              </a:rPr>
              <a:t>Подготовка проектов локальных нормативных актов по охране труда</a:t>
            </a:r>
          </a:p>
        </p:txBody>
      </p:sp>
      <p:sp>
        <p:nvSpPr>
          <p:cNvPr id="65" name="Овал 64">
            <a:extLst>
              <a:ext uri="{FF2B5EF4-FFF2-40B4-BE49-F238E27FC236}">
                <a16:creationId xmlns:a16="http://schemas.microsoft.com/office/drawing/2014/main" id="{715595E9-816D-A918-5C13-4008B42A304E}"/>
              </a:ext>
            </a:extLst>
          </p:cNvPr>
          <p:cNvSpPr/>
          <p:nvPr/>
        </p:nvSpPr>
        <p:spPr>
          <a:xfrm>
            <a:off x="1577656" y="6145804"/>
            <a:ext cx="623219" cy="60722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 anchor="ctr" anchorCtr="0">
            <a:norm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м</a:t>
            </a:r>
          </a:p>
        </p:txBody>
      </p:sp>
    </p:spTree>
    <p:extLst>
      <p:ext uri="{BB962C8B-B14F-4D97-AF65-F5344CB8AC3E}">
        <p14:creationId xmlns:p14="http://schemas.microsoft.com/office/powerpoint/2010/main" val="2728548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543EA2-3E71-5986-9142-074608DB4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13735"/>
          </a:xfrm>
        </p:spPr>
        <p:txBody>
          <a:bodyPr>
            <a:normAutofit fontScale="90000"/>
          </a:bodyPr>
          <a:lstStyle/>
          <a:p>
            <a:r>
              <a:rPr lang="ru-RU" sz="36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осуществления возложенных функций Комиссия вправе:</a:t>
            </a:r>
            <a:br>
              <a:rPr lang="ru-RU" sz="1800" b="0" i="0" u="none" strike="noStrike" baseline="0" dirty="0"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E81B51-20BF-D708-A9A9-84F7781AE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2374"/>
            <a:ext cx="9601200" cy="468507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2060"/>
                </a:solidFill>
              </a:rPr>
              <a:t>а) запрашивать от работодателя информацию о состоянии условий труда на рабочих местах;</a:t>
            </a:r>
          </a:p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2060"/>
                </a:solidFill>
              </a:rPr>
              <a:t>б) заслушивать сообщения работодателя (его представителей), руководителей структурных подразделений и других работников организации по вопросам об обеспечении безопасных условий и охраны труда;</a:t>
            </a:r>
          </a:p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2060"/>
                </a:solidFill>
              </a:rPr>
              <a:t>в) заслушивать руководителей структурных подразделений работодателя и иных должностных лиц, работников, допустивших нарушения требований охраны труда, повлекшие за собой тяжелые последствия, и вносить работодателю предложения о привлечении их к ответственности;</a:t>
            </a:r>
          </a:p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2060"/>
                </a:solidFill>
              </a:rPr>
              <a:t>г) участвовать в подготовке предложений к разделу коллективного договора (соглашения) по охране труда;</a:t>
            </a:r>
          </a:p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2060"/>
                </a:solidFill>
              </a:rPr>
              <a:t>д) вносить работодателю предложения о стимулировании работников за активное участие в мероприятиях по улучшению условий и охраны труда;</a:t>
            </a:r>
          </a:p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2060"/>
                </a:solidFill>
              </a:rPr>
              <a:t>е) содействовать разрешению трудовых споров, связанных с применением законодательства об охране труда.</a:t>
            </a:r>
          </a:p>
        </p:txBody>
      </p:sp>
    </p:spTree>
    <p:extLst>
      <p:ext uri="{BB962C8B-B14F-4D97-AF65-F5344CB8AC3E}">
        <p14:creationId xmlns:p14="http://schemas.microsoft.com/office/powerpoint/2010/main" val="9129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FD3143-0F11-5937-0D43-1E7596A54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05348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работы Комиссии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4E9BDD-E8D1-F055-586C-CCB7723FD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1147"/>
            <a:ext cx="9601200" cy="472931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b="0" i="0" u="none" strike="noStrike" baseline="0" dirty="0">
                <a:solidFill>
                  <a:srgbClr val="002060"/>
                </a:solidFill>
              </a:rPr>
              <a:t>Комиссия избирает из своего состава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председателя, заместителей от каждой стороны социального партнерства и секретаря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. Председателем Комиссии, как правило, является непосредственно работодатель или его уполномоченный представитель, одним из заместителей является представитель выборного органа первичной профсоюзной организации или иного уполномоченного работниками представительного органа, секретарем - работник службы охраны труда работодателя.</a:t>
            </a:r>
          </a:p>
          <a:p>
            <a:pPr algn="just"/>
            <a:r>
              <a:rPr lang="ru-RU" sz="2400" b="0" i="0" u="none" strike="noStrike" baseline="0" dirty="0">
                <a:solidFill>
                  <a:srgbClr val="002060"/>
                </a:solidFill>
              </a:rPr>
              <a:t>Комиссия осуществляет свою деятельность в соответствии с разрабатываемыми им регламентом и планом работы, которые утверждаются председателем Комиссии.</a:t>
            </a:r>
          </a:p>
          <a:p>
            <a:pPr algn="just"/>
            <a:r>
              <a:rPr lang="ru-RU" sz="2400" b="1" i="0" u="none" strike="noStrike" baseline="0" dirty="0">
                <a:solidFill>
                  <a:srgbClr val="002060"/>
                </a:solidFill>
              </a:rPr>
              <a:t>Члены Комиссии проходят обучение по охране труда и проверку знания требований охраны труда в порядке, установленном Правительством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374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5C087C-8430-E5AB-BA8E-99EB681FC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5A32E-2884-72C2-7FE8-F4D3F70A1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167" y="390832"/>
            <a:ext cx="9601200" cy="1005348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работы Комиссии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41FC93-57F6-996F-B0E5-10C1AE90D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11709"/>
            <a:ext cx="9886335" cy="4729317"/>
          </a:xfrm>
        </p:spPr>
        <p:txBody>
          <a:bodyPr>
            <a:noAutofit/>
          </a:bodyPr>
          <a:lstStyle/>
          <a:p>
            <a:pPr algn="just"/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Члены Комиссии, представляющие работников, отчитываются не реже одного раза в год перед выборным органом первичной профсоюзной организации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 или собранием (конференцией) работников о проделанной ими в Комиссии работе. Выборный орган первичной профсоюзной организации или собрание (конференция) работников вправе отзывать из состава Комиссии своих представителей и выдвигать в его состав новых представителей. Работодатель вправе своим распоряжением отзывать своих представителей из состава Комиссии и назначать вместо них новых представителей.</a:t>
            </a:r>
          </a:p>
          <a:p>
            <a:pPr algn="just"/>
            <a:r>
              <a:rPr lang="ru-RU" sz="2400" b="1" i="0" u="none" strike="noStrike" baseline="0" dirty="0">
                <a:solidFill>
                  <a:srgbClr val="002060"/>
                </a:solidFill>
              </a:rPr>
              <a:t>Обеспечение деятельности Комиссии, его членов (освобождение от основной работы на время исполнения обязанностей, прохождения обучения по охране труда)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устанавливается коллективным договором, локальным нормативным актом работодателя.</a:t>
            </a:r>
          </a:p>
        </p:txBody>
      </p:sp>
    </p:spTree>
    <p:extLst>
      <p:ext uri="{BB962C8B-B14F-4D97-AF65-F5344CB8AC3E}">
        <p14:creationId xmlns:p14="http://schemas.microsoft.com/office/powerpoint/2010/main" val="2176269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FFBF5-B076-1F7E-F809-DB2C3BA09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38150"/>
            <a:ext cx="10220326" cy="1485900"/>
          </a:xfrm>
        </p:spPr>
        <p:txBody>
          <a:bodyPr>
            <a:noAutofit/>
          </a:bodyPr>
          <a:lstStyle/>
          <a:p>
            <a: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Правительства РФ от 24.12.2021 N 2464</a:t>
            </a:r>
            <a:b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«О порядке обучения по охране труда и проверки знания требований охраны труда»</a:t>
            </a: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96CFBD-76F5-8E7E-D200-CAFAD80C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9300"/>
            <a:ext cx="9601200" cy="45910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0" i="0" u="none" strike="noStrike" baseline="0" dirty="0">
                <a:solidFill>
                  <a:srgbClr val="002060"/>
                </a:solidFill>
              </a:rPr>
              <a:t>44. Работодатель (руководитель организации), руководители филиалов организации, председатель (заместители председателя) и члены комиссий по проверке знания требований охраны труда, работники, проводящие инструктаж по охране труда и обучение требованиям охраны труда, специалисты по охране труда,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члены комитетов (комиссий) по охране труда, уполномоченные (доверенные) лица по охране труда профессиональных союзов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 и иных уполномоченных работниками представительных органов организаций, а также лицо, назначенное на микропредприятии работодателем для проведения проверки знания требований охраны труда в соответствии с пунктом 101 настоящих Правил,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проходят обучение требованиям охраны труда в организации или у индивидуального предпринимателя, оказывающих услуги по обучению работодателей и работников вопросам охраны труда.</a:t>
            </a:r>
            <a:endParaRPr lang="ru-RU" sz="2400" b="1" dirty="0">
              <a:solidFill>
                <a:srgbClr val="002060"/>
              </a:solidFill>
              <a:highlight>
                <a:srgbClr val="FFFFCC"/>
              </a:highlight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8173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992CC-1687-3175-74CB-E9C6D7B03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обучения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CDC583-5281-0122-3AE1-17011F509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190626"/>
            <a:ext cx="9601200" cy="46767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</a:rPr>
              <a:t>53.</a:t>
            </a:r>
          </a:p>
          <a:p>
            <a:pPr marL="0" indent="0">
              <a:buNone/>
            </a:pPr>
            <a:r>
              <a:rPr lang="ru-RU" sz="2400" b="0" i="0" u="none" strike="noStrike" baseline="0" dirty="0">
                <a:solidFill>
                  <a:srgbClr val="002060"/>
                </a:solidFill>
              </a:rPr>
              <a:t>ж) члены комитетов (комиссий) по охране труда, уполномоченные (доверенные) лица по охране труда профессиональных союзов и иных уполномоченных работниками представительных органов организаций - по программам обучения требованиям охраны труда, указанным в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подпунктах "а" и "б" пункта 46 настоящих Правил:</a:t>
            </a:r>
            <a:endParaRPr lang="ru-RU" sz="2400" b="1" dirty="0">
              <a:solidFill>
                <a:srgbClr val="002060"/>
              </a:solidFill>
              <a:highlight>
                <a:srgbClr val="FFFFCC"/>
              </a:highlight>
            </a:endParaRPr>
          </a:p>
          <a:p>
            <a:pPr algn="just"/>
            <a:r>
              <a:rPr lang="ru-RU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а) по программе обучения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по общим вопросам охраны труда </a:t>
            </a:r>
            <a:r>
              <a:rPr lang="ru-RU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и функционирования системы управления охраной труда продолжительностью не менее 16 часов;</a:t>
            </a:r>
          </a:p>
          <a:p>
            <a:pPr algn="just"/>
            <a:r>
              <a:rPr lang="ru-RU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б) по программе обучения </a:t>
            </a:r>
            <a:r>
              <a:rPr lang="ru-RU" b="1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безопасным методам и приемам выполнения работ при воздействии вредных и (или) опасных производственных факторов</a:t>
            </a:r>
            <a:r>
              <a:rPr lang="ru-RU" b="0" i="0" u="none" strike="noStrike" baseline="0" dirty="0">
                <a:solidFill>
                  <a:srgbClr val="002060"/>
                </a:solidFill>
                <a:latin typeface="Arial" panose="020B0604020202020204" pitchFamily="34" charset="0"/>
              </a:rPr>
              <a:t>, источников опасности, идентифицированных в рамках специальной оценки условий труда и оценки профессиональных рисков, продолжительностью не менее 16 часов;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C1E1B-8515-773D-6523-91DDF2EC1422}"/>
              </a:ext>
            </a:extLst>
          </p:cNvPr>
          <p:cNvSpPr txBox="1"/>
          <p:nvPr/>
        </p:nvSpPr>
        <p:spPr>
          <a:xfrm>
            <a:off x="1143001" y="5694413"/>
            <a:ext cx="9937954" cy="92333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3000">
                <a:srgbClr val="92D050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just"/>
            <a:r>
              <a:rPr lang="ru-RU" b="0" i="0" u="none" strike="noStrike" baseline="0" dirty="0">
                <a:solidFill>
                  <a:srgbClr val="002060"/>
                </a:solidFill>
              </a:rPr>
              <a:t>Если член Комиссии в рамках выполнения своих непосредственных должностных обязанностей прошел обучение по программам обучения требованиям охраны труда, указанным в подпунктах "а" и "б" пункта 46 настоящих Правил, повторное обучение не требуется.</a:t>
            </a:r>
            <a:endParaRPr lang="ru-RU" b="0" i="0" u="none" strike="noStrike" baseline="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309463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27495C-509F-5B66-1F04-F7439F0C5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95300"/>
            <a:ext cx="9972675" cy="1485900"/>
          </a:xfrm>
        </p:spPr>
        <p:txBody>
          <a:bodyPr>
            <a:normAutofit fontScale="90000"/>
          </a:bodyPr>
          <a:lstStyle/>
          <a:p>
            <a:r>
              <a:rPr lang="ru-RU" sz="36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Постановление Правительства Российской Федерации от 24.12.2021 N 2464 «О порядке обучения по охране труда и проверки знания требований охраны труда»</a:t>
            </a:r>
            <a:br>
              <a:rPr lang="ru-RU" sz="1800" b="0" i="0" u="none" strike="noStrike" baseline="0" dirty="0">
                <a:latin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E9E415-2249-461A-7552-89111725A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286000"/>
            <a:ext cx="9858375" cy="358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b="0" i="0" u="none" strike="noStrike" baseline="0" dirty="0">
                <a:solidFill>
                  <a:srgbClr val="002060"/>
                </a:solidFill>
              </a:rPr>
              <a:t>Пунктом 78 Правил установлено, что проверка знания требований охраны труда руководителей и специалистов органов исполнительной власти субъектов Российской Федерации в области охраны труда, руководителей и преподавателей организации или индивидуального предпринимателя, оказывающих услуги по обучению работодателей и работников вопросам охраны труда, которые принимают участие в работе комиссий по проверке знания требований охраны труда работников, в том числе специализированной комиссии и единой комиссии, </a:t>
            </a:r>
            <a:r>
              <a:rPr lang="ru-RU" sz="22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руководителей подразделений по охране труда и специалистов в области охраны труда организаций</a:t>
            </a:r>
            <a:r>
              <a:rPr lang="ru-RU" sz="2200" b="0" i="0" u="none" strike="noStrike" baseline="0" dirty="0">
                <a:solidFill>
                  <a:srgbClr val="002060"/>
                </a:solidFill>
              </a:rPr>
              <a:t>, проводится с использованием единой общероссийской справочно-информационной системы по охране труда в информационно-телекоммуникационной сети Интернет.</a:t>
            </a:r>
            <a:endParaRPr lang="ru-RU" sz="2200" b="0" i="0" u="none" strike="noStrike" baseline="0" dirty="0">
              <a:solidFill>
                <a:srgbClr val="00206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77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02CA0-C0D1-692A-4B15-D34F01437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Информирование работников по вопросам охраны труда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1957A9-7EFF-FD39-1F5B-6B306CC4F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28625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Предложения в адрес работодателя по «наполнению» информационных плакатов, стендов;</a:t>
            </a:r>
          </a:p>
          <a:p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Поиск, подготовка, </a:t>
            </a:r>
            <a:r>
              <a:rPr lang="ru-RU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демонстрация коротких видеороликов с тематикой безопасности труда;</a:t>
            </a:r>
          </a:p>
          <a:p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Включение в повестку оперативных совещаний</a:t>
            </a:r>
            <a:r>
              <a:rPr lang="ru-RU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 «Пятиминуток по охране труда»;</a:t>
            </a:r>
          </a:p>
          <a:p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Подготовка квестов, квизов для работников, посвященных вопросам безопасного труда;</a:t>
            </a:r>
          </a:p>
          <a:p>
            <a:r>
              <a:rPr lang="ru-RU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Анализ качества периодических медицинских осмотров</a:t>
            </a:r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rgbClr val="002060"/>
                </a:solidFill>
                <a:ea typeface="Times New Roman" panose="02020603050405020304" pitchFamily="18" charset="0"/>
              </a:rPr>
              <a:t>Организация проведения вакцинации работников;</a:t>
            </a:r>
          </a:p>
          <a:p>
            <a:r>
              <a:rPr lang="ru-RU" dirty="0">
                <a:solidFill>
                  <a:srgbClr val="002060"/>
                </a:solidFill>
                <a:effectLst/>
                <a:ea typeface="Times New Roman" panose="02020603050405020304" pitchFamily="18" charset="0"/>
              </a:rPr>
              <a:t>Реализация проекта «Профсоюз – территория здоровья»</a:t>
            </a:r>
          </a:p>
        </p:txBody>
      </p:sp>
    </p:spTree>
    <p:extLst>
      <p:ext uri="{BB962C8B-B14F-4D97-AF65-F5344CB8AC3E}">
        <p14:creationId xmlns:p14="http://schemas.microsoft.com/office/powerpoint/2010/main" val="437238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E99AE-4D6B-A21F-0161-DCA7EE463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ru-RU" sz="36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29.12.2012 N 273-ФЗ</a:t>
            </a:r>
            <a:br>
              <a:rPr lang="ru-RU" sz="36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«Об образовании в Российской Федерации» (ст. 26)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121218-B67B-9219-EF63-697B3CDB6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105025"/>
            <a:ext cx="9820275" cy="44481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0" i="0" u="none" strike="noStrike" baseline="0" dirty="0">
                <a:solidFill>
                  <a:srgbClr val="002060"/>
                </a:solidFill>
              </a:rPr>
              <a:t>6. </a:t>
            </a:r>
            <a:r>
              <a:rPr lang="ru-RU" b="1" i="0" u="none" strike="noStrike" baseline="0" dirty="0">
                <a:solidFill>
                  <a:srgbClr val="002060"/>
                </a:solidFill>
              </a:rPr>
              <a:t>В целях учета мнения</a:t>
            </a:r>
            <a:r>
              <a:rPr lang="ru-RU" b="0" i="0" u="none" strike="noStrike" baseline="0" dirty="0">
                <a:solidFill>
                  <a:srgbClr val="002060"/>
                </a:solidFill>
              </a:rPr>
              <a:t> обучающихся, родителей (законных представителей) несовершеннолетних обучающихся и </a:t>
            </a:r>
            <a:r>
              <a:rPr lang="ru-RU" b="1" i="0" u="none" strike="noStrike" baseline="0" dirty="0">
                <a:solidFill>
                  <a:srgbClr val="002060"/>
                </a:solidFill>
              </a:rPr>
              <a:t>педагогических работников по вопросам управления образовательной организацией и при принятии образовательной организацией локальных нормативных актов, затрагивающих их права и законные интересы</a:t>
            </a:r>
            <a:r>
              <a:rPr lang="ru-RU" b="0" i="0" u="none" strike="noStrike" baseline="0" dirty="0">
                <a:solidFill>
                  <a:srgbClr val="002060"/>
                </a:solidFill>
              </a:rPr>
              <a:t>, по инициативе обучающихся, родителей (законных представителей) несовершеннолетних обучающихся и педагогических работников в образовательной организации:</a:t>
            </a:r>
            <a:endParaRPr lang="ru-RU" b="0" i="0" u="none" strike="noStrike" baseline="0" dirty="0">
              <a:solidFill>
                <a:srgbClr val="00206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ru-RU" b="0" i="0" u="none" strike="noStrike" baseline="0" dirty="0">
                <a:solidFill>
                  <a:srgbClr val="002060"/>
                </a:solidFill>
              </a:rPr>
              <a:t>1) создаются советы обучающихся (в профессиональной образовательной организации и образовательной организации высшего образования - студенческие советы), советы родителей (законных представителей) несовершеннолетних обучающихся или иные органы (далее - советы обучающихся, советы родителей);</a:t>
            </a:r>
            <a:endParaRPr lang="ru-RU" b="0" i="0" u="none" strike="noStrike" baseline="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ru-RU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2) действуют профессиональные союзы обучающихся и (или) работников образовательной организации (далее - представительные органы обучающихся, представительные органы работников).</a:t>
            </a:r>
          </a:p>
        </p:txBody>
      </p:sp>
    </p:spTree>
    <p:extLst>
      <p:ext uri="{BB962C8B-B14F-4D97-AF65-F5344CB8AC3E}">
        <p14:creationId xmlns:p14="http://schemas.microsoft.com/office/powerpoint/2010/main" val="19277575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4D5C163D-BDD3-37FA-29A8-014A32B4C1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5509" y="480515"/>
            <a:ext cx="8240981" cy="589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69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58359-BFF6-E22A-8D2F-5DE936180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66700"/>
            <a:ext cx="9601200" cy="12763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12.01.1996 N 10-ФЗ</a:t>
            </a:r>
            <a:b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профессиональных союзах, их правах и гарантиях деятельности« (1)</a:t>
            </a:r>
            <a:br>
              <a:rPr lang="ru-RU" sz="1800" b="0" i="0" u="none" strike="noStrike" baseline="0" dirty="0"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E2A1CC-115C-72D5-9644-B09B80EA2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4025"/>
            <a:ext cx="10391775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0" u="none" strike="noStrike" baseline="0" dirty="0">
                <a:solidFill>
                  <a:srgbClr val="002060"/>
                </a:solidFill>
              </a:rPr>
              <a:t>Статья 20. Права профсоюзов в области охраны труда и окружающей среды</a:t>
            </a:r>
          </a:p>
          <a:p>
            <a:pPr marL="0" indent="0" algn="just">
              <a:buNone/>
            </a:pPr>
            <a:r>
              <a:rPr lang="ru-RU" b="0" i="0" u="none" strike="noStrike" baseline="0" dirty="0">
                <a:solidFill>
                  <a:srgbClr val="002060"/>
                </a:solidFill>
              </a:rPr>
              <a:t>1. Профсоюзы вправе участвовать </a:t>
            </a:r>
            <a:r>
              <a:rPr lang="ru-RU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в формировании государственных программ по вопросам охраны труда и окружающей среды, а также в разработке нормативных правовых и других актов, регламентирующих вопросы охраны труда</a:t>
            </a:r>
            <a:r>
              <a:rPr lang="ru-RU" b="0" i="0" u="none" strike="noStrike" baseline="0" dirty="0">
                <a:solidFill>
                  <a:srgbClr val="002060"/>
                </a:solidFill>
              </a:rPr>
              <a:t>, профессиональных заболеваний и экологической безопасности.</a:t>
            </a:r>
          </a:p>
          <a:p>
            <a:pPr marL="0" indent="0" algn="just">
              <a:buNone/>
            </a:pPr>
            <a:r>
              <a:rPr lang="ru-RU" b="0" i="0" u="none" strike="noStrike" baseline="0" dirty="0">
                <a:solidFill>
                  <a:srgbClr val="002060"/>
                </a:solidFill>
              </a:rPr>
              <a:t>2. Профсоюзы </a:t>
            </a:r>
            <a:r>
              <a:rPr lang="ru-RU" b="0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осуществляют профсоюзный контроль за состоянием охраны труда и окружающей среды через свои органы, уполномоченных (доверенных) лиц по охране труда</a:t>
            </a:r>
            <a:r>
              <a:rPr lang="ru-RU" b="0" i="0" u="none" strike="noStrike" baseline="0" dirty="0">
                <a:solidFill>
                  <a:srgbClr val="002060"/>
                </a:solidFill>
              </a:rPr>
              <a:t>, а также собственные инспекции по охране труда, действующие на основании положений, утверждаемых профсоюзами. В этих целях они </a:t>
            </a:r>
            <a:r>
              <a:rPr lang="ru-RU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имеют право беспрепятственно посещать организации независимо от форм собственности и подчиненности, их структурные подразделения, рабочие места, где работают члены данного профсоюза, участвовать в расследовании несчастных случаев на производстве (работе), защищать права и интересы членов профсоюза</a:t>
            </a:r>
            <a:r>
              <a:rPr lang="ru-RU" b="0" i="0" u="none" strike="noStrike" baseline="0" dirty="0">
                <a:solidFill>
                  <a:srgbClr val="002060"/>
                </a:solidFill>
              </a:rPr>
              <a:t> по вопросам условий труда и безопасности на производстве (работе), возмещения вреда, причиненного их здоровью на производстве (работе), а также по другим вопросам охраны труда и окружающей среды в соответствии с федеральным законодательством.</a:t>
            </a:r>
          </a:p>
        </p:txBody>
      </p:sp>
    </p:spTree>
    <p:extLst>
      <p:ext uri="{BB962C8B-B14F-4D97-AF65-F5344CB8AC3E}">
        <p14:creationId xmlns:p14="http://schemas.microsoft.com/office/powerpoint/2010/main" val="1446921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DB927-5C62-D1A5-F087-9BAB38F5B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F39FA5-7F62-5CE1-3780-BB5DEF53E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66700"/>
            <a:ext cx="9601200" cy="12763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12.01.1996 N 10-ФЗ</a:t>
            </a:r>
            <a:b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"О профессиональных союзах, их правах и гарантиях деятельности« (2)</a:t>
            </a:r>
            <a:br>
              <a:rPr lang="ru-RU" sz="1800" b="0" i="0" u="none" strike="noStrike" baseline="0" dirty="0"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7A7172-78CD-F5DC-FABD-1827A028D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3951" y="1790700"/>
            <a:ext cx="10696574" cy="48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0" u="none" strike="noStrike" baseline="0" dirty="0">
                <a:solidFill>
                  <a:srgbClr val="002060"/>
                </a:solidFill>
              </a:rPr>
              <a:t>Статья 20. Права профсоюзов в области охраны труда и окружающей среды</a:t>
            </a:r>
          </a:p>
          <a:p>
            <a:pPr marL="0" indent="0" algn="just">
              <a:buNone/>
            </a:pPr>
            <a:r>
              <a:rPr lang="ru-RU" b="0" i="0" u="none" strike="noStrike" baseline="0" dirty="0">
                <a:solidFill>
                  <a:srgbClr val="002060"/>
                </a:solidFill>
              </a:rPr>
              <a:t>3. В случаях выявления нарушений, угрожающих жизни и здоровью работников, профсоюзные органы в организации, профсоюзные инспектора по охране труда вправе потребовать от работодателя немедленного устранения этих нарушений и одновременно обратиться в Федеральную инспекцию труда для принятия неотложных мер.</a:t>
            </a:r>
          </a:p>
          <a:p>
            <a:pPr marL="0" indent="0" algn="just">
              <a:buNone/>
            </a:pPr>
            <a:r>
              <a:rPr lang="ru-RU" b="0" i="0" u="none" strike="noStrike" baseline="0" dirty="0">
                <a:solidFill>
                  <a:srgbClr val="002060"/>
                </a:solidFill>
              </a:rPr>
              <a:t>4. При невыполнении требований по устранению нарушений, особенно </a:t>
            </a:r>
            <a:r>
              <a:rPr lang="ru-RU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в случаях появления непосредственной угрозы жизни и здоровью работников, профсоюзные органы, профсоюзные инспектора по охране труда вправе требовать от работодателя, органа управления организацией, должностного лица приостановления работ</a:t>
            </a:r>
            <a:r>
              <a:rPr lang="ru-RU" b="1" i="0" u="none" strike="noStrike" baseline="0" dirty="0">
                <a:solidFill>
                  <a:srgbClr val="002060"/>
                </a:solidFill>
              </a:rPr>
              <a:t> </a:t>
            </a:r>
            <a:r>
              <a:rPr lang="ru-RU" b="0" i="0" u="none" strike="noStrike" baseline="0" dirty="0">
                <a:solidFill>
                  <a:srgbClr val="002060"/>
                </a:solidFill>
              </a:rPr>
              <a:t>впредь до принятия окончательного решения Федеральной инспекцией труда. Работодатель, должностное лицо за неустранение нарушений несут ответственность, предусмотренную законодательством.</a:t>
            </a:r>
          </a:p>
          <a:p>
            <a:pPr marL="0" indent="0" algn="just">
              <a:buNone/>
            </a:pPr>
            <a:r>
              <a:rPr lang="ru-RU" b="0" i="0" u="none" strike="noStrike" baseline="0" dirty="0">
                <a:solidFill>
                  <a:srgbClr val="002060"/>
                </a:solidFill>
              </a:rPr>
              <a:t>5. Профсоюзы вправе участвовать в экспертизе безопасности условий труда на проектируемых, строящихся и эксплуатируемых производственных объектах, а также в экспертизе безопасности проектируемых и эксплуатируемых механизмов и инструментов.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3027617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55C2F3-E86B-A9CE-2EAC-5B58A196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«Трудовой кодекс Российской Федерации» от 30.12.2001 N 197-ФЗ</a:t>
            </a:r>
            <a:endParaRPr lang="ru-RU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5D0E2F-B431-AC99-FE9C-4CBB5138E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10306050" cy="43529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i="0" u="none" strike="noStrike" baseline="0" dirty="0">
                <a:solidFill>
                  <a:srgbClr val="002060"/>
                </a:solidFill>
              </a:rPr>
              <a:t>Статья 53. Основные формы участия работников в управлении организацией</a:t>
            </a:r>
            <a:endParaRPr lang="ru-RU" sz="2200" b="0" i="0" u="none" strike="noStrike" baseline="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ru-RU" sz="2200" b="0" i="0" u="none" strike="noStrike" baseline="0" dirty="0">
                <a:solidFill>
                  <a:srgbClr val="002060"/>
                </a:solidFill>
              </a:rPr>
              <a:t>Основными формами участия работников в управлении организацией являются:</a:t>
            </a:r>
          </a:p>
          <a:p>
            <a:pPr algn="just"/>
            <a:r>
              <a:rPr lang="ru-RU" sz="2200" b="0" i="0" u="none" strike="noStrike" baseline="0" dirty="0">
                <a:solidFill>
                  <a:srgbClr val="002060"/>
                </a:solidFill>
              </a:rPr>
              <a:t>учет мнения представительного органа работников в случаях, предусмотренных настоящим Кодексом, коллективным договором, соглашениями;</a:t>
            </a:r>
          </a:p>
          <a:p>
            <a:pPr algn="just"/>
            <a:r>
              <a:rPr lang="ru-RU" sz="2200" b="0" i="0" u="none" strike="noStrike" baseline="0" dirty="0">
                <a:solidFill>
                  <a:srgbClr val="002060"/>
                </a:solidFill>
              </a:rPr>
              <a:t>проведение представительным органом работников консультаций с работодателем по вопросам принятия локальных нормативных актов;</a:t>
            </a:r>
          </a:p>
          <a:p>
            <a:r>
              <a:rPr lang="ru-RU" sz="2200" b="0" i="0" u="none" strike="noStrike" baseline="0" dirty="0">
                <a:solidFill>
                  <a:srgbClr val="002060"/>
                </a:solidFill>
              </a:rPr>
              <a:t>участие в разработке и принятии коллективных договоров;</a:t>
            </a:r>
          </a:p>
          <a:p>
            <a:r>
              <a:rPr lang="ru-RU" sz="22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иные формы, определенные настоящим Кодексом, иными федеральными законами, учредительными документами организации, коллективным договором, соглашениями, локальными нормативными актами.</a:t>
            </a:r>
          </a:p>
        </p:txBody>
      </p:sp>
    </p:spTree>
    <p:extLst>
      <p:ext uri="{BB962C8B-B14F-4D97-AF65-F5344CB8AC3E}">
        <p14:creationId xmlns:p14="http://schemas.microsoft.com/office/powerpoint/2010/main" val="1040483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E9770-31EB-14A8-AA74-42102289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487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214. Обязанности работодателя в области охраны труда</a:t>
            </a:r>
            <a:br>
              <a:rPr lang="ru-RU" sz="1800" b="1" i="0" u="none" strike="noStrike" baseline="0" dirty="0"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51665A-4BAB-3A79-5F0D-A779A560C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14525"/>
            <a:ext cx="9601200" cy="4657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i="0" u="none" strike="noStrike" baseline="0" dirty="0">
                <a:solidFill>
                  <a:srgbClr val="002060"/>
                </a:solidFill>
              </a:rPr>
              <a:t>Работодатель обязан обеспечить (всего 27 абзацев!):</a:t>
            </a:r>
          </a:p>
          <a:p>
            <a:r>
              <a:rPr lang="ru-RU" sz="2400" b="0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предоставление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 … органам профсоюзного контроля за соблюдением трудового законодательства и иных актов, содержащих нормы трудового права, </a:t>
            </a:r>
            <a:r>
              <a:rPr lang="ru-RU" sz="2400" b="0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информации и документов 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в соответствии с законодательством в рамках исполнения ими своих полномочий, с учетом требований законодательства Российской Федерации о государственной тайне;</a:t>
            </a:r>
            <a:endParaRPr lang="ru-RU" sz="2400" b="0" i="0" u="none" strike="noStrike" baseline="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ru-RU" sz="2400" b="0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разработку и утверждение локальных нормативных актов по охране труда с учетом мнения выборного органа первичной профсоюзной организации</a:t>
            </a:r>
            <a:r>
              <a:rPr lang="ru-RU" sz="2400" b="0" i="0" u="none" strike="noStrike" baseline="0" dirty="0">
                <a:solidFill>
                  <a:srgbClr val="002060"/>
                </a:solidFill>
              </a:rPr>
              <a:t> или иного уполномоченного работниками представительного органа (при наличии такого представительного органа) в порядке, установленном статьей 372 настоящего Кодекса для принятия локальных нормативных актов;</a:t>
            </a:r>
            <a:endParaRPr lang="ru-RU" sz="2400" b="0" i="0" u="none" strike="noStrike" baseline="0" dirty="0">
              <a:solidFill>
                <a:srgbClr val="002060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7269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6E94-0628-297F-6223-4DB516D8D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76275"/>
          </a:xfrm>
        </p:spPr>
        <p:txBody>
          <a:bodyPr>
            <a:normAutofit/>
          </a:bodyPr>
          <a:lstStyle/>
          <a:p>
            <a:r>
              <a:rPr lang="ru-RU" sz="2800" b="1" i="0" u="none" strike="noStrike" baseline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 224. Комитеты (комиссии) по охране труда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CFA305-AE19-5682-DAE6-B7221E243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52599"/>
            <a:ext cx="9601200" cy="3905251"/>
          </a:xfrm>
        </p:spPr>
        <p:txBody>
          <a:bodyPr>
            <a:normAutofit fontScale="92500"/>
          </a:bodyPr>
          <a:lstStyle/>
          <a:p>
            <a:r>
              <a:rPr lang="ru-RU" sz="2400" b="1" i="0" u="none" strike="noStrike" baseline="0" dirty="0">
                <a:solidFill>
                  <a:srgbClr val="002060"/>
                </a:solidFill>
              </a:rPr>
              <a:t>являются составным элементом системы управления охраной труда у работодателя,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а также одной из форм участия работников в управлении охраной труда</a:t>
            </a:r>
          </a:p>
          <a:p>
            <a:r>
              <a:rPr lang="ru-RU" sz="2400" b="1" i="0" u="none" strike="noStrike" baseline="0" dirty="0">
                <a:solidFill>
                  <a:srgbClr val="002060"/>
                </a:solidFill>
              </a:rPr>
              <a:t>работа строится на принципах социального партнерства</a:t>
            </a:r>
            <a:endParaRPr lang="ru-RU" sz="2400" b="1" i="0" u="none" strike="noStrike" baseline="0" dirty="0">
              <a:solidFill>
                <a:srgbClr val="00206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ru-RU" sz="2400" b="1" i="0" u="none" strike="noStrike" baseline="0" dirty="0">
                <a:solidFill>
                  <a:srgbClr val="002060"/>
                </a:solidFill>
              </a:rPr>
              <a:t>создаются по инициативе работодателя и (или) по инициативе работников (либо их уполномоченного представительного органа)</a:t>
            </a:r>
          </a:p>
          <a:p>
            <a:r>
              <a:rPr lang="ru-RU" sz="2400" b="1" i="0" u="none" strike="noStrike" baseline="0" dirty="0">
                <a:solidFill>
                  <a:srgbClr val="002060"/>
                </a:solidFill>
              </a:rPr>
              <a:t>в состав на </a:t>
            </a:r>
            <a:r>
              <a:rPr lang="ru-RU" sz="24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паритетной основе* </a:t>
            </a:r>
            <a:r>
              <a:rPr lang="ru-RU" sz="2400" b="1" i="0" u="none" strike="noStrike" baseline="0" dirty="0">
                <a:solidFill>
                  <a:srgbClr val="002060"/>
                </a:solidFill>
              </a:rPr>
              <a:t>входят представители работодателя и уполномоченного представительного органа работников</a:t>
            </a:r>
          </a:p>
          <a:p>
            <a:r>
              <a:rPr lang="ru-RU" sz="2400" b="1" i="0" u="none" strike="noStrike" baseline="0" dirty="0">
                <a:solidFill>
                  <a:srgbClr val="002060"/>
                </a:solidFill>
              </a:rPr>
              <a:t>Примерное положение о комитете (комиссии) по охране труда утверждается федеральным органом исполнительной власти (Минтруд)</a:t>
            </a:r>
            <a:endParaRPr lang="ru-RU" sz="2400" b="1" i="0" u="none" strike="noStrike" baseline="0" dirty="0">
              <a:solidFill>
                <a:srgbClr val="002060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DF1461-B774-0CFB-0305-3553BF915594}"/>
              </a:ext>
            </a:extLst>
          </p:cNvPr>
          <p:cNvSpPr txBox="1"/>
          <p:nvPr/>
        </p:nvSpPr>
        <p:spPr>
          <a:xfrm>
            <a:off x="1485900" y="5987534"/>
            <a:ext cx="969337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b="1" i="0" u="none" strike="noStrike" baseline="0" dirty="0">
                <a:solidFill>
                  <a:srgbClr val="002060"/>
                </a:solidFill>
              </a:rPr>
              <a:t>* </a:t>
            </a:r>
            <a:r>
              <a:rPr lang="ru-RU" i="0" u="none" strike="noStrike" baseline="0" dirty="0">
                <a:solidFill>
                  <a:srgbClr val="002060"/>
                </a:solidFill>
              </a:rPr>
              <a:t>каждая сторона имеет один голос вне зависимости от общего числа представителей стороны</a:t>
            </a:r>
          </a:p>
        </p:txBody>
      </p:sp>
    </p:spTree>
    <p:extLst>
      <p:ext uri="{BB962C8B-B14F-4D97-AF65-F5344CB8AC3E}">
        <p14:creationId xmlns:p14="http://schemas.microsoft.com/office/powerpoint/2010/main" val="3710626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8804-AB12-229B-5951-E7E1D38AB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841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ТРУДА И СОЦИАЛЬНОЙ ЗАЩИТЫ РОССИЙСКОЙ ФЕДЕРАЦИИ</a:t>
            </a:r>
            <a:br>
              <a:rPr lang="ru-RU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от 22 сентября 2021 г. N 650н</a:t>
            </a:r>
            <a:br>
              <a:rPr lang="ru-RU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 УТВЕРЖДЕНИИ ПРИМЕРНОГО ПОЛОЖЕНИЯ О КОМИТЕТЕ (КОМИССИИ) ПО ОХРАНЕ ТРУДА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A612F-6305-0DCB-5EFE-F15DAE579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900" y="2698955"/>
            <a:ext cx="9601200" cy="3790336"/>
          </a:xfrm>
        </p:spPr>
        <p:txBody>
          <a:bodyPr>
            <a:normAutofit fontScale="92500" lnSpcReduction="20000"/>
          </a:bodyPr>
          <a:lstStyle/>
          <a:p>
            <a:r>
              <a:rPr lang="ru-RU" sz="2600" b="0" i="0" u="none" strike="noStrike" baseline="0" dirty="0">
                <a:solidFill>
                  <a:srgbClr val="002060"/>
                </a:solidFill>
              </a:rPr>
              <a:t>Положение о комиссии по охране труда (далее - Комиссия) утверждается приказом (распоряжением) работодателя с учетом мнения выборного органа первичной профсоюзной организации или иного уполномоченного работниками представительного органа</a:t>
            </a:r>
          </a:p>
          <a:p>
            <a:r>
              <a:rPr lang="ru-RU" sz="2600" b="0" i="0" u="none" strike="noStrike" baseline="0" dirty="0">
                <a:solidFill>
                  <a:srgbClr val="002060"/>
                </a:solidFill>
              </a:rPr>
              <a:t>Выдвижение в Комиссию представителей работников может осуществляться </a:t>
            </a:r>
            <a:r>
              <a:rPr lang="ru-RU" sz="2600" b="1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на основании решения выборного органа первичной профсоюзной организации, если она объединяет более половины работающих</a:t>
            </a:r>
            <a:r>
              <a:rPr lang="ru-RU" sz="2600" b="0" i="0" u="none" strike="noStrike" baseline="0" dirty="0">
                <a:solidFill>
                  <a:srgbClr val="002060"/>
                </a:solidFill>
              </a:rPr>
              <a:t>, или на собрании (конференции) работников организации; </a:t>
            </a:r>
            <a:r>
              <a:rPr lang="ru-RU" sz="2600" b="0" i="0" u="none" strike="noStrike" baseline="0" dirty="0">
                <a:solidFill>
                  <a:srgbClr val="002060"/>
                </a:solidFill>
                <a:highlight>
                  <a:srgbClr val="FFFFCC"/>
                </a:highlight>
              </a:rPr>
              <a:t>представители работодателя выдвигаются работодателем</a:t>
            </a:r>
            <a:r>
              <a:rPr lang="ru-RU" sz="2600" b="0" i="0" u="none" strike="noStrike" baseline="0" dirty="0">
                <a:solidFill>
                  <a:srgbClr val="002060"/>
                </a:solidFill>
              </a:rPr>
              <a:t>. Состав Комиссии утверждается приказом (распоряжением) работодателя.</a:t>
            </a:r>
          </a:p>
          <a:p>
            <a:endParaRPr lang="ru-RU" sz="1800" b="0" i="0" u="none" strike="noStrike" baseline="0" dirty="0"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43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EEC334-6BDC-E506-576B-455B151F7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08703"/>
          </a:xfrm>
        </p:spPr>
        <p:txBody>
          <a:bodyPr/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 Комиссии: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552810-C74C-ABDF-7A71-450BEA66D3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8412" y="1494504"/>
            <a:ext cx="10092813" cy="52172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200" b="1" i="0" u="none" strike="noStrike" baseline="0" dirty="0">
                <a:solidFill>
                  <a:srgbClr val="002060"/>
                </a:solidFill>
              </a:rPr>
              <a:t>разработка и совершенствование программы </a:t>
            </a:r>
            <a:r>
              <a:rPr lang="ru-RU" sz="2200" b="0" i="0" u="none" strike="noStrike" baseline="0" dirty="0">
                <a:solidFill>
                  <a:srgbClr val="002060"/>
                </a:solidFill>
              </a:rPr>
              <a:t>совместных действий работодателя и уполномоченных представительных органов работников по обеспечению безопасных условий труда и соблюдению требований охраны труда;</a:t>
            </a:r>
          </a:p>
          <a:p>
            <a:pPr algn="just"/>
            <a:r>
              <a:rPr lang="ru-RU" sz="2200" b="1" i="0" u="none" strike="noStrike" baseline="0" dirty="0">
                <a:solidFill>
                  <a:srgbClr val="002060"/>
                </a:solidFill>
              </a:rPr>
              <a:t>рассмотрение проектов локальных нормативных актов</a:t>
            </a:r>
            <a:r>
              <a:rPr lang="ru-RU" sz="2200" b="0" i="0" u="none" strike="noStrike" baseline="0" dirty="0">
                <a:solidFill>
                  <a:srgbClr val="002060"/>
                </a:solidFill>
              </a:rPr>
              <a:t> работодателя по охране труда и формирование предложений по их корректировке;</a:t>
            </a:r>
          </a:p>
          <a:p>
            <a:pPr algn="just"/>
            <a:r>
              <a:rPr lang="ru-RU" sz="2200" b="1" i="0" u="none" strike="noStrike" baseline="0" dirty="0">
                <a:solidFill>
                  <a:srgbClr val="002060"/>
                </a:solidFill>
              </a:rPr>
              <a:t>участие в организации и проведении контроля </a:t>
            </a:r>
            <a:r>
              <a:rPr lang="ru-RU" sz="2200" b="0" i="0" u="none" strike="noStrike" baseline="0" dirty="0">
                <a:solidFill>
                  <a:srgbClr val="002060"/>
                </a:solidFill>
              </a:rPr>
              <a:t>состояния условий труда на рабочих местах, выполнения требований охраны труда, а также за правильности обеспечения и применения работниками средств индивидуальной и коллективной защиты;</a:t>
            </a:r>
          </a:p>
          <a:p>
            <a:pPr algn="just"/>
            <a:r>
              <a:rPr lang="ru-RU" sz="2200" b="1" i="0" u="none" strike="noStrike" baseline="0" dirty="0">
                <a:solidFill>
                  <a:srgbClr val="002060"/>
                </a:solidFill>
              </a:rPr>
              <a:t>подготовка и представление работодателю предложений</a:t>
            </a:r>
            <a:r>
              <a:rPr lang="ru-RU" sz="2200" b="0" i="0" u="none" strike="noStrike" baseline="0" dirty="0">
                <a:solidFill>
                  <a:srgbClr val="002060"/>
                </a:solidFill>
              </a:rPr>
              <a:t> по улучшению условий и охраны труда по результатам проведения проверок, а также на основе анализа причин производственного травматизма и профессиональной заболеваемости;</a:t>
            </a:r>
          </a:p>
          <a:p>
            <a:pPr algn="just"/>
            <a:r>
              <a:rPr lang="ru-RU" sz="2200" b="1" i="0" u="none" strike="noStrike" baseline="0" dirty="0">
                <a:solidFill>
                  <a:srgbClr val="002060"/>
                </a:solidFill>
              </a:rPr>
              <a:t>рассмотрение результатов проведения СОУТ и ОПР</a:t>
            </a:r>
            <a:r>
              <a:rPr lang="ru-RU" sz="2200" b="0" i="0" u="none" strike="noStrike" baseline="0" dirty="0">
                <a:solidFill>
                  <a:srgbClr val="002060"/>
                </a:solidFill>
              </a:rPr>
              <a:t>;</a:t>
            </a:r>
          </a:p>
          <a:p>
            <a:pPr algn="just"/>
            <a:r>
              <a:rPr lang="ru-RU" sz="2200" b="1" i="0" u="none" strike="noStrike" baseline="0" dirty="0">
                <a:solidFill>
                  <a:srgbClr val="002060"/>
                </a:solidFill>
              </a:rPr>
              <a:t>содействие работодателю в информировании работников </a:t>
            </a:r>
            <a:r>
              <a:rPr lang="ru-RU" sz="2200" b="0" i="0" u="none" strike="noStrike" baseline="0" dirty="0">
                <a:solidFill>
                  <a:srgbClr val="002060"/>
                </a:solidFill>
              </a:rPr>
              <a:t>о состоянии условий и охраны труда на рабочих местах, существующем риске повреждения здоровья и о полагающихся работникам компенсациях за работу во вредных и (или) опасных условиях труда, средствах индивидуальной защиты.</a:t>
            </a:r>
            <a:endParaRPr lang="ru-RU" sz="2200" b="0" i="0" u="none" strike="noStrike" baseline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714783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1185</TotalTime>
  <Words>2250</Words>
  <Application>Microsoft Office PowerPoint</Application>
  <PresentationFormat>Широкоэкранный</PresentationFormat>
  <Paragraphs>113</Paragraphs>
  <Slides>20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-apple-system</vt:lpstr>
      <vt:lpstr>Aptos</vt:lpstr>
      <vt:lpstr>Arial</vt:lpstr>
      <vt:lpstr>Franklin Gothic Book</vt:lpstr>
      <vt:lpstr>Times New Roman</vt:lpstr>
      <vt:lpstr>Уголки</vt:lpstr>
      <vt:lpstr>О работе совместнОго Комитета (комиссиИ) по охране труда ОБРАЗОВАТЕЛЬНОЙ ОРГАНИЗАЦИИ</vt:lpstr>
      <vt:lpstr>Федеральный закон от 29.12.2012 N 273-ФЗ  «Об образовании в Российской Федерации» (ст. 26)</vt:lpstr>
      <vt:lpstr>Федеральный закон от 12.01.1996 N 10-ФЗ "О профессиональных союзах, их правах и гарантиях деятельности« (1) </vt:lpstr>
      <vt:lpstr>Федеральный закон от 12.01.1996 N 10-ФЗ "О профессиональных союзах, их правах и гарантиях деятельности« (2) </vt:lpstr>
      <vt:lpstr>«Трудовой кодекс Российской Федерации» от 30.12.2001 N 197-ФЗ</vt:lpstr>
      <vt:lpstr>Статья 214. Обязанности работодателя в области охраны труда </vt:lpstr>
      <vt:lpstr>Статья 224. Комитеты (комиссии) по охране труда</vt:lpstr>
      <vt:lpstr>МИНИСТЕРСТВО ТРУДА И СОЦИАЛЬНОЙ ЗАЩИТЫ РОССИЙСКОЙ ФЕДЕРАЦИИ ПРИКАЗ от 22 сентября 2021 г. N 650н ОБ УТВЕРЖДЕНИИ ПРИМЕРНОГО ПОЛОЖЕНИЯ О КОМИТЕТЕ (КОМИССИИ) ПО ОХРАНЕ ТРУДА</vt:lpstr>
      <vt:lpstr>Задачи Комиссии:</vt:lpstr>
      <vt:lpstr>Программа совместных действий работодателя и уполномоченных представительных органов работников по обеспечению безопасных условий труда и соблюдению требований охраны труда</vt:lpstr>
      <vt:lpstr>Рассмотрение проектов локальных нормативных актов работодателя по охране труда</vt:lpstr>
      <vt:lpstr>Функции Комиссии</vt:lpstr>
      <vt:lpstr>Для осуществления возложенных функций Комиссия вправе: </vt:lpstr>
      <vt:lpstr>Организация работы Комиссии</vt:lpstr>
      <vt:lpstr>Организация работы Комиссии</vt:lpstr>
      <vt:lpstr>Постановление Правительства РФ от 24.12.2021 N 2464  «О порядке обучения по охране труда и проверки знания требований охраны труда»</vt:lpstr>
      <vt:lpstr>Программы обучения</vt:lpstr>
      <vt:lpstr>Постановление Правительства Российской Федерации от 24.12.2021 N 2464 «О порядке обучения по охране труда и проверки знания требований охраны труда» </vt:lpstr>
      <vt:lpstr>Информирование работников по вопросам охраны труда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Татьяна Трошкина</dc:creator>
  <cp:lastModifiedBy>Татьяна Трошкина</cp:lastModifiedBy>
  <cp:revision>4</cp:revision>
  <dcterms:created xsi:type="dcterms:W3CDTF">2025-04-03T07:10:35Z</dcterms:created>
  <dcterms:modified xsi:type="dcterms:W3CDTF">2025-04-08T07:29:11Z</dcterms:modified>
</cp:coreProperties>
</file>