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67" r:id="rId3"/>
    <p:sldId id="261" r:id="rId4"/>
    <p:sldId id="260" r:id="rId5"/>
    <p:sldId id="268" r:id="rId6"/>
    <p:sldId id="269" r:id="rId7"/>
    <p:sldId id="270" r:id="rId8"/>
    <p:sldId id="258" r:id="rId9"/>
    <p:sldId id="263" r:id="rId10"/>
    <p:sldId id="262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CC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A0649-8E33-48B1-8E51-D8704A888C9A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9F446-963B-4F13-ABC4-E79C6DABDA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149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424936" cy="3600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МОТИВАЦИОННАЯ  ГОТОВНОСТЬ ПЕДАГОГА  В  УСЛОВИЯХ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ИНКЛЮЗИВНОГО  ОБРАЗОВАНИЯ,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 СРЕДСТВО  ПОВЫШЕНИЯ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КАЧЕСТВА  ОБРАЗОВАНИЯ 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  С ОВЗ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ПРАКТИЧЕСКИЙ АСПЕКТ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365104"/>
            <a:ext cx="8676456" cy="232028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Муниципальный ресурсный центр 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«Дополнительное образование детей дошкольного возраста с ОВЗ, 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как средство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психоэмоциональной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коррекции и развития 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 учётом индивидуальных особенностей»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МАДОУ № 43 «Малыш»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 марта 2017 г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764704"/>
            <a:ext cx="4032448" cy="1728192"/>
          </a:xfrm>
        </p:spPr>
        <p:txBody>
          <a:bodyPr>
            <a:normAutofit/>
          </a:bodyPr>
          <a:lstStyle/>
          <a:p>
            <a:r>
              <a:rPr lang="ru-RU" dirty="0" smtClean="0"/>
              <a:t>Позитивный я - образ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467544" y="1600852"/>
            <a:ext cx="7920878" cy="4872320"/>
            <a:chOff x="2402495" y="1600852"/>
            <a:chExt cx="3577009" cy="4872320"/>
          </a:xfrm>
        </p:grpSpPr>
        <p:sp>
          <p:nvSpPr>
            <p:cNvPr id="6" name="Полилиния 5"/>
            <p:cNvSpPr/>
            <p:nvPr/>
          </p:nvSpPr>
          <p:spPr>
            <a:xfrm>
              <a:off x="3582908" y="1628800"/>
              <a:ext cx="2396596" cy="1055994"/>
            </a:xfrm>
            <a:custGeom>
              <a:avLst/>
              <a:gdLst>
                <a:gd name="connsiteX0" fmla="*/ 0 w 2396596"/>
                <a:gd name="connsiteY0" fmla="*/ 0 h 1083942"/>
                <a:gd name="connsiteX1" fmla="*/ 2396596 w 2396596"/>
                <a:gd name="connsiteY1" fmla="*/ 0 h 1083942"/>
                <a:gd name="connsiteX2" fmla="*/ 2396596 w 2396596"/>
                <a:gd name="connsiteY2" fmla="*/ 1083942 h 1083942"/>
                <a:gd name="connsiteX3" fmla="*/ 0 w 2396596"/>
                <a:gd name="connsiteY3" fmla="*/ 1083942 h 1083942"/>
                <a:gd name="connsiteX4" fmla="*/ 0 w 2396596"/>
                <a:gd name="connsiteY4" fmla="*/ 0 h 1083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6596" h="1083942">
                  <a:moveTo>
                    <a:pt x="0" y="0"/>
                  </a:moveTo>
                  <a:lnTo>
                    <a:pt x="2396596" y="0"/>
                  </a:lnTo>
                  <a:lnTo>
                    <a:pt x="2396596" y="1083942"/>
                  </a:lnTo>
                  <a:lnTo>
                    <a:pt x="0" y="108394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8120" tIns="198120" rIns="198120" bIns="198120" numCol="1" spcCol="1270" anchor="ctr" anchorCtr="0">
              <a:noAutofit/>
            </a:bodyPr>
            <a:lstStyle/>
            <a:p>
              <a:pPr lvl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kern="1200" dirty="0" smtClean="0"/>
                <a:t>Позитивный я - образ</a:t>
              </a:r>
              <a:endParaRPr lang="ru-RU" sz="3600" kern="1200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02495" y="1600852"/>
              <a:ext cx="1073102" cy="108394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Полилиния 7"/>
            <p:cNvSpPr/>
            <p:nvPr/>
          </p:nvSpPr>
          <p:spPr>
            <a:xfrm>
              <a:off x="2402495" y="2863644"/>
              <a:ext cx="2396596" cy="1083942"/>
            </a:xfrm>
            <a:custGeom>
              <a:avLst/>
              <a:gdLst>
                <a:gd name="connsiteX0" fmla="*/ 0 w 2396596"/>
                <a:gd name="connsiteY0" fmla="*/ 0 h 1083942"/>
                <a:gd name="connsiteX1" fmla="*/ 2396596 w 2396596"/>
                <a:gd name="connsiteY1" fmla="*/ 0 h 1083942"/>
                <a:gd name="connsiteX2" fmla="*/ 2396596 w 2396596"/>
                <a:gd name="connsiteY2" fmla="*/ 1083942 h 1083942"/>
                <a:gd name="connsiteX3" fmla="*/ 0 w 2396596"/>
                <a:gd name="connsiteY3" fmla="*/ 1083942 h 1083942"/>
                <a:gd name="connsiteX4" fmla="*/ 0 w 2396596"/>
                <a:gd name="connsiteY4" fmla="*/ 0 h 1083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6596" h="1083942">
                  <a:moveTo>
                    <a:pt x="0" y="0"/>
                  </a:moveTo>
                  <a:lnTo>
                    <a:pt x="2396596" y="0"/>
                  </a:lnTo>
                  <a:lnTo>
                    <a:pt x="2396596" y="1083942"/>
                  </a:lnTo>
                  <a:lnTo>
                    <a:pt x="0" y="108394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4310" tIns="194310" rIns="194310" bIns="194310" numCol="1" spcCol="1270" anchor="ctr" anchorCtr="0">
              <a:noAutofit/>
            </a:bodyPr>
            <a:lstStyle/>
            <a:p>
              <a:pPr lvl="0"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100" kern="1200" dirty="0" smtClean="0"/>
                <a:t>Доверие к миру</a:t>
              </a:r>
              <a:endParaRPr lang="ru-RU" sz="5100" kern="12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906401" y="2863644"/>
              <a:ext cx="1073102" cy="108394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олилиния 9"/>
            <p:cNvSpPr/>
            <p:nvPr/>
          </p:nvSpPr>
          <p:spPr>
            <a:xfrm>
              <a:off x="3670708" y="4126437"/>
              <a:ext cx="2308796" cy="1083942"/>
            </a:xfrm>
            <a:custGeom>
              <a:avLst/>
              <a:gdLst>
                <a:gd name="connsiteX0" fmla="*/ 0 w 2396596"/>
                <a:gd name="connsiteY0" fmla="*/ 0 h 1083942"/>
                <a:gd name="connsiteX1" fmla="*/ 2396596 w 2396596"/>
                <a:gd name="connsiteY1" fmla="*/ 0 h 1083942"/>
                <a:gd name="connsiteX2" fmla="*/ 2396596 w 2396596"/>
                <a:gd name="connsiteY2" fmla="*/ 1083942 h 1083942"/>
                <a:gd name="connsiteX3" fmla="*/ 0 w 2396596"/>
                <a:gd name="connsiteY3" fmla="*/ 1083942 h 1083942"/>
                <a:gd name="connsiteX4" fmla="*/ 0 w 2396596"/>
                <a:gd name="connsiteY4" fmla="*/ 0 h 1083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6596" h="1083942">
                  <a:moveTo>
                    <a:pt x="0" y="0"/>
                  </a:moveTo>
                  <a:lnTo>
                    <a:pt x="2396596" y="0"/>
                  </a:lnTo>
                  <a:lnTo>
                    <a:pt x="2396596" y="1083942"/>
                  </a:lnTo>
                  <a:lnTo>
                    <a:pt x="0" y="108394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4310" tIns="194310" rIns="194310" bIns="194310" numCol="1" spcCol="1270" anchor="ctr" anchorCtr="0">
              <a:noAutofit/>
            </a:bodyPr>
            <a:lstStyle/>
            <a:p>
              <a:pPr lvl="0"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kern="1200" dirty="0" err="1" smtClean="0"/>
                <a:t>Саморегуляция</a:t>
              </a:r>
              <a:r>
                <a:rPr lang="ru-RU" sz="5100" kern="1200" dirty="0" smtClean="0"/>
                <a:t> </a:t>
              </a:r>
              <a:endParaRPr lang="ru-RU" sz="5100" kern="1200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402495" y="4126437"/>
              <a:ext cx="1203176" cy="108394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2402495" y="5373216"/>
              <a:ext cx="2276279" cy="1099956"/>
            </a:xfrm>
            <a:custGeom>
              <a:avLst/>
              <a:gdLst>
                <a:gd name="connsiteX0" fmla="*/ 0 w 2396596"/>
                <a:gd name="connsiteY0" fmla="*/ 0 h 1083942"/>
                <a:gd name="connsiteX1" fmla="*/ 2396596 w 2396596"/>
                <a:gd name="connsiteY1" fmla="*/ 0 h 1083942"/>
                <a:gd name="connsiteX2" fmla="*/ 2396596 w 2396596"/>
                <a:gd name="connsiteY2" fmla="*/ 1083942 h 1083942"/>
                <a:gd name="connsiteX3" fmla="*/ 0 w 2396596"/>
                <a:gd name="connsiteY3" fmla="*/ 1083942 h 1083942"/>
                <a:gd name="connsiteX4" fmla="*/ 0 w 2396596"/>
                <a:gd name="connsiteY4" fmla="*/ 0 h 1083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6596" h="1083942">
                  <a:moveTo>
                    <a:pt x="0" y="0"/>
                  </a:moveTo>
                  <a:lnTo>
                    <a:pt x="2396596" y="0"/>
                  </a:lnTo>
                  <a:lnTo>
                    <a:pt x="2396596" y="1083942"/>
                  </a:lnTo>
                  <a:lnTo>
                    <a:pt x="0" y="108394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4310" tIns="194310" rIns="194310" bIns="194310" numCol="1" spcCol="1270" anchor="ctr" anchorCtr="0">
              <a:noAutofit/>
            </a:bodyPr>
            <a:lstStyle/>
            <a:p>
              <a:pPr lvl="0"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dirty="0" smtClean="0"/>
                <a:t>Коммуникативные навыки</a:t>
              </a:r>
              <a:endParaRPr lang="ru-RU" sz="3200" kern="1200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711292" y="5389230"/>
              <a:ext cx="1268211" cy="108394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7" name="TextBox 16"/>
          <p:cNvSpPr txBox="1"/>
          <p:nvPr/>
        </p:nvSpPr>
        <p:spPr>
          <a:xfrm>
            <a:off x="5868144" y="5517232"/>
            <a:ext cx="23762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Любознательность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544" y="4365104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Социализация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5536" y="476672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Личностные качества дошкольника</a:t>
            </a:r>
            <a:endParaRPr lang="ru-RU" sz="36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57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Желаем успехов!</a:t>
            </a:r>
            <a:endParaRPr lang="ru-RU" sz="40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1383721"/>
            <a:ext cx="5040559" cy="492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46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24936" cy="237626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Инклюзивная </a:t>
            </a:r>
            <a:b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компетентность </a:t>
            </a:r>
            <a:b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педагога  </a:t>
            </a:r>
            <a:endParaRPr lang="ru-RU" sz="40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75778"/>
            <a:ext cx="2304256" cy="2249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11560" y="2492896"/>
            <a:ext cx="7776864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99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Это способность педагога осуществлять профессиональные функции в процессе инклюзивного образования, учитывая разные образовательные потребности ребёнка с ОВЗ, обеспечивающие качество его образования и успешную социализацию</a:t>
            </a:r>
            <a:endParaRPr lang="ru-RU" sz="2400" dirty="0" smtClean="0">
              <a:solidFill>
                <a:srgbClr val="9933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10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2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09120"/>
            <a:ext cx="2975106" cy="204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424936" cy="237626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Инклюзивная </a:t>
            </a:r>
            <a:b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компетентность </a:t>
            </a:r>
            <a:b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педагога  </a:t>
            </a:r>
            <a:endParaRPr lang="ru-RU" sz="40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2420888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Мотивационный компонент </a:t>
            </a:r>
          </a:p>
        </p:txBody>
      </p:sp>
    </p:spTree>
    <p:extLst>
      <p:ext uri="{BB962C8B-B14F-4D97-AF65-F5344CB8AC3E}">
        <p14:creationId xmlns:p14="http://schemas.microsoft.com/office/powerpoint/2010/main" val="333710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8820472" cy="178621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Инклюзивная компетентность </a:t>
            </a:r>
            <a:b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педагога </a:t>
            </a:r>
            <a:endParaRPr lang="ru-RU" dirty="0"/>
          </a:p>
        </p:txBody>
      </p:sp>
      <p:pic>
        <p:nvPicPr>
          <p:cNvPr id="7169" name="Picture 1" descr="C:\Users\zamennik\Desktop\ресурсный центр\РЦ 25 января 2017 г\фото с центра\DSC004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54603">
            <a:off x="3918732" y="3705801"/>
            <a:ext cx="4856062" cy="2731896"/>
          </a:xfrm>
          <a:prstGeom prst="rect">
            <a:avLst/>
          </a:prstGeom>
          <a:noFill/>
        </p:spPr>
      </p:pic>
      <p:pic>
        <p:nvPicPr>
          <p:cNvPr id="7170" name="Picture 2" descr="C:\Users\zamennik\Desktop\ресурсный центр\РЦ 25 января 2017 г\фото с центра\DSC004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78023">
            <a:off x="305450" y="1931218"/>
            <a:ext cx="4851910" cy="27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946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8820472" cy="178621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Инклюзивная компетентность </a:t>
            </a:r>
            <a:b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педагога </a:t>
            </a:r>
            <a:endParaRPr lang="ru-RU" dirty="0"/>
          </a:p>
        </p:txBody>
      </p:sp>
      <p:pic>
        <p:nvPicPr>
          <p:cNvPr id="23554" name="Picture 2" descr="C:\Users\zamennik\Desktop\ресурсный центр\РЦ 25 января 2017 г\фото с центра\DSC004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61601">
            <a:off x="425488" y="2332335"/>
            <a:ext cx="4607904" cy="2592287"/>
          </a:xfrm>
          <a:prstGeom prst="rect">
            <a:avLst/>
          </a:prstGeom>
          <a:noFill/>
        </p:spPr>
      </p:pic>
      <p:pic>
        <p:nvPicPr>
          <p:cNvPr id="23556" name="Picture 4" descr="C:\Users\zamennik\Desktop\ресурсный центр\РЦ 25 января 2017 г\фото с центра\DSC004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90857">
            <a:off x="5333766" y="1509466"/>
            <a:ext cx="2716322" cy="48283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94691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8820472" cy="178621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Инклюзивная компетентность </a:t>
            </a:r>
            <a:b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педагога </a:t>
            </a:r>
            <a:endParaRPr lang="ru-RU" dirty="0"/>
          </a:p>
        </p:txBody>
      </p:sp>
      <p:pic>
        <p:nvPicPr>
          <p:cNvPr id="7" name="Picture 3" descr="C:\Users\zamennik\Desktop\ресурсный центр\РЦ 25 января 2017 г\фото с центра\DSC004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85461">
            <a:off x="4419766" y="3406121"/>
            <a:ext cx="3923928" cy="2207210"/>
          </a:xfrm>
          <a:prstGeom prst="rect">
            <a:avLst/>
          </a:prstGeom>
          <a:noFill/>
        </p:spPr>
      </p:pic>
      <p:pic>
        <p:nvPicPr>
          <p:cNvPr id="24578" name="Picture 2" descr="C:\Users\zamennik\Desktop\ресурсный центр\РЦ 25 января 2017 г\фото с центра\DSC004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09060">
            <a:off x="395536" y="2132856"/>
            <a:ext cx="4788024" cy="2693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946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09120"/>
            <a:ext cx="2975106" cy="204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424936" cy="237626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Инклюзивная </a:t>
            </a:r>
            <a:b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компетентность </a:t>
            </a:r>
            <a:b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педагога  </a:t>
            </a:r>
            <a:endParaRPr lang="ru-RU" sz="40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2420888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Мотивационный компонент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3244334"/>
            <a:ext cx="53434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Когнитивный компонент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4077072"/>
            <a:ext cx="5760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Рефлексивный компонент</a:t>
            </a:r>
            <a:endParaRPr lang="ru-RU" sz="32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09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467600" cy="258316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Супервизия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как фактор сохранения </a:t>
            </a:r>
            <a:b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психического здоровья педагогов в условиях реализации</a:t>
            </a:r>
            <a:b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дошкольного образования</a:t>
            </a:r>
            <a:b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детьми с ОВЗ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492896"/>
            <a:ext cx="7931224" cy="3981056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</a:rPr>
              <a:t>Супервизия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– регулярно практикуемая форма сохранения качества профессиональной деятельности специалистов, работающих в сфере «помогающих профессий»</a:t>
            </a:r>
          </a:p>
          <a:p>
            <a:endParaRPr lang="ru-RU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2808312" cy="3161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Личностные качества педагога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 smtClean="0"/>
              <a:t>Эмпатия</a:t>
            </a:r>
            <a:endParaRPr lang="ru-RU" dirty="0" smtClean="0"/>
          </a:p>
          <a:p>
            <a:r>
              <a:rPr lang="ru-RU" dirty="0" smtClean="0"/>
              <a:t>Принятие </a:t>
            </a:r>
          </a:p>
          <a:p>
            <a:r>
              <a:rPr lang="ru-RU" dirty="0" smtClean="0"/>
              <a:t>Вера </a:t>
            </a:r>
          </a:p>
          <a:p>
            <a:r>
              <a:rPr lang="ru-RU" dirty="0" err="1" smtClean="0"/>
              <a:t>Саморефлексия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Саморегуляция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22224"/>
            <a:ext cx="5170732" cy="3229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76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572</TotalTime>
  <Words>135</Words>
  <Application>Microsoft Office PowerPoint</Application>
  <PresentationFormat>Экран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МОТИВАЦИОННАЯ  ГОТОВНОСТЬ ПЕДАГОГА  В  УСЛОВИЯХ  ИНКЛЮЗИВНОГО  ОБРАЗОВАНИЯ,  КАК  СРЕДСТВО  ПОВЫШЕНИЯ  КАЧЕСТВА  ОБРАЗОВАНИЯ   ДЕТЕЙ  С ОВЗ  ПРАКТИЧЕСКИЙ АСПЕКТ</vt:lpstr>
      <vt:lpstr>Инклюзивная  компетентность  педагога  </vt:lpstr>
      <vt:lpstr>Инклюзивная  компетентность  педагога  </vt:lpstr>
      <vt:lpstr>Инклюзивная компетентность  педагога </vt:lpstr>
      <vt:lpstr>Инклюзивная компетентность  педагога </vt:lpstr>
      <vt:lpstr>Инклюзивная компетентность  педагога </vt:lpstr>
      <vt:lpstr>Инклюзивная  компетентность  педагога  </vt:lpstr>
      <vt:lpstr>Супервизия, как фактор сохранения  психического здоровья педагогов в условиях реализации  дошкольного образования  с детьми с ОВЗ</vt:lpstr>
      <vt:lpstr>Личностные качества педагога</vt:lpstr>
      <vt:lpstr>Позитивный я - образ</vt:lpstr>
      <vt:lpstr>Желаем успехов!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МОТИВАЦИОННАЯ ГОТОВНОСТЬ ПЕДАГОГА В УСЛОВИЯХ  ИНКЛЮЗИВНОГО ОБРАЗОВАНИЯ,  КАК СРЕДСТВО ПОВЫШЕНИЯ  КАЧЕСТВА ОБРАЗОВАНИЯ ДЕТЕЙ С ОВЗ</dc:title>
  <dc:creator>zamennik</dc:creator>
  <cp:lastModifiedBy>1</cp:lastModifiedBy>
  <cp:revision>23</cp:revision>
  <dcterms:created xsi:type="dcterms:W3CDTF">2017-01-24T03:06:45Z</dcterms:created>
  <dcterms:modified xsi:type="dcterms:W3CDTF">2017-03-20T13:25:08Z</dcterms:modified>
</cp:coreProperties>
</file>